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6"/>
  </p:notesMasterIdLst>
  <p:sldIdLst>
    <p:sldId id="256" r:id="rId2"/>
    <p:sldId id="257" r:id="rId3"/>
    <p:sldId id="258" r:id="rId4"/>
    <p:sldId id="259" r:id="rId5"/>
    <p:sldId id="260" r:id="rId6"/>
    <p:sldId id="262" r:id="rId7"/>
    <p:sldId id="263" r:id="rId8"/>
    <p:sldId id="276" r:id="rId9"/>
    <p:sldId id="277" r:id="rId10"/>
    <p:sldId id="261" r:id="rId11"/>
    <p:sldId id="264" r:id="rId12"/>
    <p:sldId id="275" r:id="rId13"/>
    <p:sldId id="265" r:id="rId14"/>
    <p:sldId id="266" r:id="rId15"/>
    <p:sldId id="268" r:id="rId16"/>
    <p:sldId id="270" r:id="rId17"/>
    <p:sldId id="269" r:id="rId18"/>
    <p:sldId id="272" r:id="rId19"/>
    <p:sldId id="273" r:id="rId20"/>
    <p:sldId id="271" r:id="rId21"/>
    <p:sldId id="279" r:id="rId22"/>
    <p:sldId id="278" r:id="rId23"/>
    <p:sldId id="274" r:id="rId24"/>
    <p:sldId id="267" r:id="rId25"/>
  </p:sldIdLst>
  <p:sldSz cx="13004800" cy="7315200"/>
  <p:notesSz cx="9313863" cy="6858000"/>
  <p:defaultTextStyle>
    <a:defPPr>
      <a:defRPr lang="en-US"/>
    </a:defPPr>
    <a:lvl1pPr marL="0" algn="l" defTabSz="528900" rtl="0" eaLnBrk="1" latinLnBrk="0" hangingPunct="1">
      <a:defRPr sz="1042" kern="1200">
        <a:solidFill>
          <a:schemeClr val="tx1"/>
        </a:solidFill>
        <a:latin typeface="+mn-lt"/>
        <a:ea typeface="+mn-ea"/>
        <a:cs typeface="+mn-cs"/>
      </a:defRPr>
    </a:lvl1pPr>
    <a:lvl2pPr marL="264449" algn="l" defTabSz="528900" rtl="0" eaLnBrk="1" latinLnBrk="0" hangingPunct="1">
      <a:defRPr sz="1042" kern="1200">
        <a:solidFill>
          <a:schemeClr val="tx1"/>
        </a:solidFill>
        <a:latin typeface="+mn-lt"/>
        <a:ea typeface="+mn-ea"/>
        <a:cs typeface="+mn-cs"/>
      </a:defRPr>
    </a:lvl2pPr>
    <a:lvl3pPr marL="528900" algn="l" defTabSz="528900" rtl="0" eaLnBrk="1" latinLnBrk="0" hangingPunct="1">
      <a:defRPr sz="1042" kern="1200">
        <a:solidFill>
          <a:schemeClr val="tx1"/>
        </a:solidFill>
        <a:latin typeface="+mn-lt"/>
        <a:ea typeface="+mn-ea"/>
        <a:cs typeface="+mn-cs"/>
      </a:defRPr>
    </a:lvl3pPr>
    <a:lvl4pPr marL="793348" algn="l" defTabSz="528900" rtl="0" eaLnBrk="1" latinLnBrk="0" hangingPunct="1">
      <a:defRPr sz="1042" kern="1200">
        <a:solidFill>
          <a:schemeClr val="tx1"/>
        </a:solidFill>
        <a:latin typeface="+mn-lt"/>
        <a:ea typeface="+mn-ea"/>
        <a:cs typeface="+mn-cs"/>
      </a:defRPr>
    </a:lvl4pPr>
    <a:lvl5pPr marL="1057798" algn="l" defTabSz="528900" rtl="0" eaLnBrk="1" latinLnBrk="0" hangingPunct="1">
      <a:defRPr sz="1042" kern="1200">
        <a:solidFill>
          <a:schemeClr val="tx1"/>
        </a:solidFill>
        <a:latin typeface="+mn-lt"/>
        <a:ea typeface="+mn-ea"/>
        <a:cs typeface="+mn-cs"/>
      </a:defRPr>
    </a:lvl5pPr>
    <a:lvl6pPr marL="1322247" algn="l" defTabSz="528900" rtl="0" eaLnBrk="1" latinLnBrk="0" hangingPunct="1">
      <a:defRPr sz="1042" kern="1200">
        <a:solidFill>
          <a:schemeClr val="tx1"/>
        </a:solidFill>
        <a:latin typeface="+mn-lt"/>
        <a:ea typeface="+mn-ea"/>
        <a:cs typeface="+mn-cs"/>
      </a:defRPr>
    </a:lvl6pPr>
    <a:lvl7pPr marL="1586696" algn="l" defTabSz="528900" rtl="0" eaLnBrk="1" latinLnBrk="0" hangingPunct="1">
      <a:defRPr sz="1042" kern="1200">
        <a:solidFill>
          <a:schemeClr val="tx1"/>
        </a:solidFill>
        <a:latin typeface="+mn-lt"/>
        <a:ea typeface="+mn-ea"/>
        <a:cs typeface="+mn-cs"/>
      </a:defRPr>
    </a:lvl7pPr>
    <a:lvl8pPr marL="1851147" algn="l" defTabSz="528900" rtl="0" eaLnBrk="1" latinLnBrk="0" hangingPunct="1">
      <a:defRPr sz="1042" kern="1200">
        <a:solidFill>
          <a:schemeClr val="tx1"/>
        </a:solidFill>
        <a:latin typeface="+mn-lt"/>
        <a:ea typeface="+mn-ea"/>
        <a:cs typeface="+mn-cs"/>
      </a:defRPr>
    </a:lvl8pPr>
    <a:lvl9pPr marL="2115595" algn="l" defTabSz="528900" rtl="0" eaLnBrk="1" latinLnBrk="0" hangingPunct="1">
      <a:defRPr sz="10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w"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1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35E3E-6CD2-46BE-861C-D93B3BDFC434}" v="77" dt="2020-01-05T09:54:27.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8" d="100"/>
          <a:sy n="68" d="100"/>
        </p:scale>
        <p:origin x="444" y="60"/>
      </p:cViewPr>
      <p:guideLst>
        <p:guide orient="horz" pos="2304"/>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6007" cy="3440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75701" y="1"/>
            <a:ext cx="4036007" cy="344091"/>
          </a:xfrm>
          <a:prstGeom prst="rect">
            <a:avLst/>
          </a:prstGeom>
        </p:spPr>
        <p:txBody>
          <a:bodyPr vert="horz" lIns="93177" tIns="46589" rIns="93177" bIns="46589" rtlCol="0"/>
          <a:lstStyle>
            <a:lvl1pPr algn="r">
              <a:defRPr sz="1200"/>
            </a:lvl1pPr>
          </a:lstStyle>
          <a:p>
            <a:fld id="{7CDB9013-4D08-4F91-81EB-9BEE0E76E195}" type="datetimeFigureOut">
              <a:rPr lang="en-US" smtClean="0"/>
              <a:t>1/5/2020</a:t>
            </a:fld>
            <a:endParaRPr lang="en-US"/>
          </a:p>
        </p:txBody>
      </p:sp>
      <p:sp>
        <p:nvSpPr>
          <p:cNvPr id="4" name="Slide Image Placeholder 3"/>
          <p:cNvSpPr>
            <a:spLocks noGrp="1" noRot="1" noChangeAspect="1"/>
          </p:cNvSpPr>
          <p:nvPr>
            <p:ph type="sldImg" idx="2"/>
          </p:nvPr>
        </p:nvSpPr>
        <p:spPr>
          <a:xfrm>
            <a:off x="2598738" y="857250"/>
            <a:ext cx="4116387" cy="2314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31387" y="3300412"/>
            <a:ext cx="7451090" cy="27003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36007" cy="34409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75701" y="6513910"/>
            <a:ext cx="4036007" cy="344090"/>
          </a:xfrm>
          <a:prstGeom prst="rect">
            <a:avLst/>
          </a:prstGeom>
        </p:spPr>
        <p:txBody>
          <a:bodyPr vert="horz" lIns="93177" tIns="46589" rIns="93177" bIns="46589" rtlCol="0" anchor="b"/>
          <a:lstStyle>
            <a:lvl1pPr algn="r">
              <a:defRPr sz="1200"/>
            </a:lvl1pPr>
          </a:lstStyle>
          <a:p>
            <a:fld id="{0877A115-7F5A-43CF-A096-A7E0B175CAD2}" type="slidenum">
              <a:rPr lang="en-US" smtClean="0"/>
              <a:t>‹#›</a:t>
            </a:fld>
            <a:endParaRPr lang="en-US"/>
          </a:p>
        </p:txBody>
      </p:sp>
    </p:spTree>
    <p:extLst>
      <p:ext uri="{BB962C8B-B14F-4D97-AF65-F5344CB8AC3E}">
        <p14:creationId xmlns:p14="http://schemas.microsoft.com/office/powerpoint/2010/main" val="61348022"/>
      </p:ext>
    </p:extLst>
  </p:cSld>
  <p:clrMap bg1="lt1" tx1="dk1" bg2="lt2" tx2="dk2" accent1="accent1" accent2="accent2" accent3="accent3" accent4="accent4" accent5="accent5" accent6="accent6" hlink="hlink" folHlink="folHlink"/>
  <p:notesStyle>
    <a:lvl1pPr marL="0" algn="l" defTabSz="528900" rtl="0" eaLnBrk="1" latinLnBrk="0" hangingPunct="1">
      <a:defRPr sz="694" kern="1200">
        <a:solidFill>
          <a:schemeClr val="tx1"/>
        </a:solidFill>
        <a:latin typeface="+mn-lt"/>
        <a:ea typeface="+mn-ea"/>
        <a:cs typeface="+mn-cs"/>
      </a:defRPr>
    </a:lvl1pPr>
    <a:lvl2pPr marL="264449" algn="l" defTabSz="528900" rtl="0" eaLnBrk="1" latinLnBrk="0" hangingPunct="1">
      <a:defRPr sz="694" kern="1200">
        <a:solidFill>
          <a:schemeClr val="tx1"/>
        </a:solidFill>
        <a:latin typeface="+mn-lt"/>
        <a:ea typeface="+mn-ea"/>
        <a:cs typeface="+mn-cs"/>
      </a:defRPr>
    </a:lvl2pPr>
    <a:lvl3pPr marL="528900" algn="l" defTabSz="528900" rtl="0" eaLnBrk="1" latinLnBrk="0" hangingPunct="1">
      <a:defRPr sz="694" kern="1200">
        <a:solidFill>
          <a:schemeClr val="tx1"/>
        </a:solidFill>
        <a:latin typeface="+mn-lt"/>
        <a:ea typeface="+mn-ea"/>
        <a:cs typeface="+mn-cs"/>
      </a:defRPr>
    </a:lvl3pPr>
    <a:lvl4pPr marL="793348" algn="l" defTabSz="528900" rtl="0" eaLnBrk="1" latinLnBrk="0" hangingPunct="1">
      <a:defRPr sz="694" kern="1200">
        <a:solidFill>
          <a:schemeClr val="tx1"/>
        </a:solidFill>
        <a:latin typeface="+mn-lt"/>
        <a:ea typeface="+mn-ea"/>
        <a:cs typeface="+mn-cs"/>
      </a:defRPr>
    </a:lvl4pPr>
    <a:lvl5pPr marL="1057798" algn="l" defTabSz="528900" rtl="0" eaLnBrk="1" latinLnBrk="0" hangingPunct="1">
      <a:defRPr sz="694" kern="1200">
        <a:solidFill>
          <a:schemeClr val="tx1"/>
        </a:solidFill>
        <a:latin typeface="+mn-lt"/>
        <a:ea typeface="+mn-ea"/>
        <a:cs typeface="+mn-cs"/>
      </a:defRPr>
    </a:lvl5pPr>
    <a:lvl6pPr marL="1322247" algn="l" defTabSz="528900" rtl="0" eaLnBrk="1" latinLnBrk="0" hangingPunct="1">
      <a:defRPr sz="694" kern="1200">
        <a:solidFill>
          <a:schemeClr val="tx1"/>
        </a:solidFill>
        <a:latin typeface="+mn-lt"/>
        <a:ea typeface="+mn-ea"/>
        <a:cs typeface="+mn-cs"/>
      </a:defRPr>
    </a:lvl6pPr>
    <a:lvl7pPr marL="1586696" algn="l" defTabSz="528900" rtl="0" eaLnBrk="1" latinLnBrk="0" hangingPunct="1">
      <a:defRPr sz="694" kern="1200">
        <a:solidFill>
          <a:schemeClr val="tx1"/>
        </a:solidFill>
        <a:latin typeface="+mn-lt"/>
        <a:ea typeface="+mn-ea"/>
        <a:cs typeface="+mn-cs"/>
      </a:defRPr>
    </a:lvl7pPr>
    <a:lvl8pPr marL="1851147" algn="l" defTabSz="528900" rtl="0" eaLnBrk="1" latinLnBrk="0" hangingPunct="1">
      <a:defRPr sz="694" kern="1200">
        <a:solidFill>
          <a:schemeClr val="tx1"/>
        </a:solidFill>
        <a:latin typeface="+mn-lt"/>
        <a:ea typeface="+mn-ea"/>
        <a:cs typeface="+mn-cs"/>
      </a:defRPr>
    </a:lvl8pPr>
    <a:lvl9pPr marL="2115595" algn="l" defTabSz="528900" rtl="0" eaLnBrk="1" latinLnBrk="0" hangingPunct="1">
      <a:defRPr sz="6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7A115-7F5A-43CF-A096-A7E0B175CAD2}" type="slidenum">
              <a:rPr lang="en-US" smtClean="0"/>
              <a:t>1</a:t>
            </a:fld>
            <a:endParaRPr lang="en-US"/>
          </a:p>
        </p:txBody>
      </p:sp>
    </p:spTree>
    <p:extLst>
      <p:ext uri="{BB962C8B-B14F-4D97-AF65-F5344CB8AC3E}">
        <p14:creationId xmlns:p14="http://schemas.microsoft.com/office/powerpoint/2010/main" val="234014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7A115-7F5A-43CF-A096-A7E0B175CAD2}" type="slidenum">
              <a:rPr lang="en-US" smtClean="0"/>
              <a:t>3</a:t>
            </a:fld>
            <a:endParaRPr lang="en-US"/>
          </a:p>
        </p:txBody>
      </p:sp>
    </p:spTree>
    <p:extLst>
      <p:ext uri="{BB962C8B-B14F-4D97-AF65-F5344CB8AC3E}">
        <p14:creationId xmlns:p14="http://schemas.microsoft.com/office/powerpoint/2010/main" val="158334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7A115-7F5A-43CF-A096-A7E0B175CAD2}" type="slidenum">
              <a:rPr lang="en-US" smtClean="0"/>
              <a:t>14</a:t>
            </a:fld>
            <a:endParaRPr lang="en-US"/>
          </a:p>
        </p:txBody>
      </p:sp>
    </p:spTree>
    <p:extLst>
      <p:ext uri="{BB962C8B-B14F-4D97-AF65-F5344CB8AC3E}">
        <p14:creationId xmlns:p14="http://schemas.microsoft.com/office/powerpoint/2010/main" val="691118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826" y="731520"/>
            <a:ext cx="8534400" cy="3169921"/>
          </a:xfrm>
        </p:spPr>
        <p:txBody>
          <a:bodyPr anchor="b">
            <a:normAutofit/>
          </a:bodyPr>
          <a:lstStyle>
            <a:lvl1pPr algn="l">
              <a:defRPr sz="5120">
                <a:effectLst/>
              </a:defRPr>
            </a:lvl1pPr>
          </a:lstStyle>
          <a:p>
            <a:r>
              <a:rPr lang="en-US"/>
              <a:t>Click to edit Master title style</a:t>
            </a:r>
            <a:endParaRPr lang="en-US" dirty="0"/>
          </a:p>
        </p:txBody>
      </p:sp>
      <p:sp>
        <p:nvSpPr>
          <p:cNvPr id="3" name="Subtitle 2"/>
          <p:cNvSpPr>
            <a:spLocks noGrp="1"/>
          </p:cNvSpPr>
          <p:nvPr>
            <p:ph type="subTitle" idx="1"/>
          </p:nvPr>
        </p:nvSpPr>
        <p:spPr>
          <a:xfrm>
            <a:off x="729826" y="4100125"/>
            <a:ext cx="6827520" cy="2077155"/>
          </a:xfrm>
        </p:spPr>
        <p:txBody>
          <a:bodyPr anchor="t">
            <a:normAutofit/>
          </a:bodyPr>
          <a:lstStyle>
            <a:lvl1pPr marL="0" indent="0" algn="l">
              <a:buNone/>
              <a:defRPr sz="2240">
                <a:solidFill>
                  <a:schemeClr val="bg2">
                    <a:lumMod val="7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D60C9-2583-4A4D-BAE7-4CDA27E50111}"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cxnSp>
        <p:nvCxnSpPr>
          <p:cNvPr id="16" name="Straight Connector 15"/>
          <p:cNvCxnSpPr/>
          <p:nvPr/>
        </p:nvCxnSpPr>
        <p:spPr>
          <a:xfrm flipH="1">
            <a:off x="8776546" y="9031"/>
            <a:ext cx="4064000" cy="4064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515382" y="97649"/>
            <a:ext cx="6486032" cy="64860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718213" y="243840"/>
            <a:ext cx="5283200" cy="5283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824893" y="34430"/>
            <a:ext cx="5176522" cy="517652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368455" y="650242"/>
            <a:ext cx="4632959" cy="463295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798057"/>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731520" y="568960"/>
            <a:ext cx="11540066" cy="33324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16" name="Text Placeholder 9"/>
          <p:cNvSpPr>
            <a:spLocks noGrp="1"/>
          </p:cNvSpPr>
          <p:nvPr>
            <p:ph type="body" sz="quarter" idx="14"/>
          </p:nvPr>
        </p:nvSpPr>
        <p:spPr>
          <a:xfrm>
            <a:off x="975362" y="4100125"/>
            <a:ext cx="8857824" cy="487680"/>
          </a:xfrm>
        </p:spPr>
        <p:txBody>
          <a:bodyPr anchor="t">
            <a:normAutofit/>
          </a:bodyPr>
          <a:lstStyle>
            <a:lvl1pPr marL="0" indent="0">
              <a:buFontTx/>
              <a:buNone/>
              <a:defRPr sz="1707"/>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D913AD0-E904-4C8D-9CC7-13EABA444106}" type="datetime1">
              <a:rPr lang="en-US" smtClean="0"/>
              <a:t>1/5/2020</a:t>
            </a:fld>
            <a:endParaRPr lang="en-US"/>
          </a:p>
        </p:txBody>
      </p:sp>
      <p:sp>
        <p:nvSpPr>
          <p:cNvPr id="4" name="Footer Placeholder 3"/>
          <p:cNvSpPr>
            <a:spLocks noGrp="1"/>
          </p:cNvSpPr>
          <p:nvPr>
            <p:ph type="ftr" sz="quarter" idx="11"/>
          </p:nvPr>
        </p:nvSpPr>
        <p:spPr/>
        <p:txBody>
          <a:bodyPr/>
          <a:lstStyle/>
          <a:p>
            <a:r>
              <a:rPr lang="en-US"/>
              <a:t>BioCareTech</a:t>
            </a:r>
          </a:p>
        </p:txBody>
      </p:sp>
      <p:sp>
        <p:nvSpPr>
          <p:cNvPr id="5" name="Slide Number Placeholder 4"/>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169050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29827" y="731520"/>
            <a:ext cx="10728960" cy="2926080"/>
          </a:xfrm>
        </p:spPr>
        <p:txBody>
          <a:bodyPr anchor="ctr">
            <a:normAutofit/>
          </a:bodyPr>
          <a:lstStyle>
            <a:lvl1pPr algn="l">
              <a:defRPr sz="3413" b="0" cap="all"/>
            </a:lvl1pPr>
          </a:lstStyle>
          <a:p>
            <a:r>
              <a:rPr lang="en-US"/>
              <a:t>Click to edit Master title style</a:t>
            </a:r>
            <a:endParaRPr lang="en-US" dirty="0"/>
          </a:p>
        </p:txBody>
      </p:sp>
      <p:sp>
        <p:nvSpPr>
          <p:cNvPr id="3" name="Text Placeholder 2"/>
          <p:cNvSpPr>
            <a:spLocks noGrp="1"/>
          </p:cNvSpPr>
          <p:nvPr>
            <p:ph type="body" idx="1"/>
          </p:nvPr>
        </p:nvSpPr>
        <p:spPr>
          <a:xfrm>
            <a:off x="729826" y="4389120"/>
            <a:ext cx="9105054" cy="2004907"/>
          </a:xfrm>
        </p:spPr>
        <p:txBody>
          <a:bodyPr anchor="ctr">
            <a:normAutofit/>
          </a:bodyPr>
          <a:lstStyle>
            <a:lvl1pPr marL="0" indent="0" algn="l">
              <a:buNone/>
              <a:defRPr sz="2133">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AED75-F097-476D-98CE-DDAD79FCCD48}"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298975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6" y="731520"/>
            <a:ext cx="9753601" cy="2926080"/>
          </a:xfrm>
        </p:spPr>
        <p:txBody>
          <a:bodyPr anchor="ctr">
            <a:normAutofit/>
          </a:bodyPr>
          <a:lstStyle>
            <a:lvl1pPr algn="l">
              <a:defRPr sz="3413"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42626" y="3657600"/>
            <a:ext cx="9103360" cy="406400"/>
          </a:xfrm>
        </p:spPr>
        <p:txBody>
          <a:bodyPr anchor="ctr"/>
          <a:lstStyle>
            <a:lvl1pPr marL="0" indent="0">
              <a:buFontTx/>
              <a:buNone/>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29827" y="4587806"/>
            <a:ext cx="9103360" cy="1797189"/>
          </a:xfrm>
        </p:spPr>
        <p:txBody>
          <a:bodyPr anchor="ctr">
            <a:normAutofit/>
          </a:bodyPr>
          <a:lstStyle>
            <a:lvl1pPr marL="0" indent="0" algn="l">
              <a:buNone/>
              <a:defRPr sz="2133">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508FA-B60A-49EA-9D40-389581CB7534}"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
        <p:nvSpPr>
          <p:cNvPr id="14" name="TextBox 13"/>
          <p:cNvSpPr txBox="1"/>
          <p:nvPr/>
        </p:nvSpPr>
        <p:spPr>
          <a:xfrm>
            <a:off x="567266" y="866370"/>
            <a:ext cx="650240" cy="623761"/>
          </a:xfrm>
          <a:prstGeom prst="rect">
            <a:avLst/>
          </a:prstGeom>
        </p:spPr>
        <p:txBody>
          <a:bodyPr vert="horz" lIns="97536" tIns="48768" rIns="97536" bIns="48768" rtlCol="0" anchor="ctr">
            <a:noAutofit/>
          </a:bodyPr>
          <a:lstStyle/>
          <a:p>
            <a:pPr lvl="0"/>
            <a:r>
              <a:rPr lang="en-US" sz="8534" dirty="0">
                <a:solidFill>
                  <a:schemeClr val="tx1"/>
                </a:solidFill>
                <a:effectLst/>
              </a:rPr>
              <a:t>“</a:t>
            </a:r>
          </a:p>
        </p:txBody>
      </p:sp>
      <p:sp>
        <p:nvSpPr>
          <p:cNvPr id="15" name="TextBox 14"/>
          <p:cNvSpPr txBox="1"/>
          <p:nvPr/>
        </p:nvSpPr>
        <p:spPr>
          <a:xfrm>
            <a:off x="10971106" y="2953174"/>
            <a:ext cx="650240" cy="623761"/>
          </a:xfrm>
          <a:prstGeom prst="rect">
            <a:avLst/>
          </a:prstGeom>
        </p:spPr>
        <p:txBody>
          <a:bodyPr vert="horz" lIns="97536" tIns="48768" rIns="97536" bIns="48768" rtlCol="0" anchor="ctr">
            <a:noAutofit/>
          </a:bodyPr>
          <a:lstStyle/>
          <a:p>
            <a:pPr lvl="0" algn="r"/>
            <a:r>
              <a:rPr lang="en-US" sz="8534" dirty="0">
                <a:solidFill>
                  <a:schemeClr val="tx1"/>
                </a:solidFill>
                <a:effectLst/>
              </a:rPr>
              <a:t>”</a:t>
            </a:r>
          </a:p>
        </p:txBody>
      </p:sp>
    </p:spTree>
    <p:extLst>
      <p:ext uri="{BB962C8B-B14F-4D97-AF65-F5344CB8AC3E}">
        <p14:creationId xmlns:p14="http://schemas.microsoft.com/office/powerpoint/2010/main" val="4264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29826" y="3657600"/>
            <a:ext cx="9103360" cy="1810560"/>
          </a:xfrm>
        </p:spPr>
        <p:txBody>
          <a:bodyPr anchor="b">
            <a:normAutofit/>
          </a:bodyPr>
          <a:lstStyle>
            <a:lvl1pPr algn="l">
              <a:defRPr sz="3413" b="0" cap="all"/>
            </a:lvl1pPr>
          </a:lstStyle>
          <a:p>
            <a:r>
              <a:rPr lang="en-US"/>
              <a:t>Click to edit Master title style</a:t>
            </a:r>
            <a:endParaRPr lang="en-US" dirty="0"/>
          </a:p>
        </p:txBody>
      </p:sp>
      <p:sp>
        <p:nvSpPr>
          <p:cNvPr id="3" name="Text Placeholder 2"/>
          <p:cNvSpPr>
            <a:spLocks noGrp="1"/>
          </p:cNvSpPr>
          <p:nvPr>
            <p:ph type="body" idx="1"/>
          </p:nvPr>
        </p:nvSpPr>
        <p:spPr>
          <a:xfrm>
            <a:off x="729825" y="5475180"/>
            <a:ext cx="9105056" cy="917760"/>
          </a:xfrm>
        </p:spPr>
        <p:txBody>
          <a:bodyPr anchor="t">
            <a:normAutofit/>
          </a:bodyPr>
          <a:lstStyle>
            <a:lvl1pPr marL="0" indent="0" algn="l">
              <a:buNone/>
              <a:defRPr sz="2133">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51213-CFD9-4E56-8DFE-1CC4797BAE0F}"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270356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7507" y="731520"/>
            <a:ext cx="9753600" cy="2926080"/>
          </a:xfrm>
        </p:spPr>
        <p:txBody>
          <a:bodyPr anchor="ctr">
            <a:normAutofit/>
          </a:bodyPr>
          <a:lstStyle>
            <a:lvl1pPr algn="l">
              <a:defRPr sz="3413"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29827" y="4190436"/>
            <a:ext cx="9103361" cy="1119857"/>
          </a:xfrm>
        </p:spPr>
        <p:txBody>
          <a:bodyPr vert="horz" lIns="91440" tIns="45720" rIns="91440" bIns="45720" rtlCol="0" anchor="b">
            <a:normAutofit/>
          </a:bodyPr>
          <a:lstStyle>
            <a:lvl1pPr>
              <a:buNone/>
              <a:defRPr lang="en-US" sz="256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29826" y="5310294"/>
            <a:ext cx="9103361" cy="1083733"/>
          </a:xfrm>
        </p:spPr>
        <p:txBody>
          <a:bodyPr anchor="t">
            <a:normAutofit/>
          </a:bodyPr>
          <a:lstStyle>
            <a:lvl1pPr marL="0" indent="0" algn="l">
              <a:buNone/>
              <a:defRPr sz="1920">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A5C3A-DBC1-4542-B889-7E126E7172E9}"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
        <p:nvSpPr>
          <p:cNvPr id="11" name="TextBox 10"/>
          <p:cNvSpPr txBox="1"/>
          <p:nvPr/>
        </p:nvSpPr>
        <p:spPr>
          <a:xfrm>
            <a:off x="567266" y="866370"/>
            <a:ext cx="650240" cy="623761"/>
          </a:xfrm>
          <a:prstGeom prst="rect">
            <a:avLst/>
          </a:prstGeom>
        </p:spPr>
        <p:txBody>
          <a:bodyPr vert="horz" lIns="97536" tIns="48768" rIns="97536" bIns="48768" rtlCol="0" anchor="ctr">
            <a:noAutofit/>
          </a:bodyPr>
          <a:lstStyle/>
          <a:p>
            <a:pPr lvl="0"/>
            <a:r>
              <a:rPr lang="en-US" sz="8534" dirty="0">
                <a:solidFill>
                  <a:schemeClr val="tx1"/>
                </a:solidFill>
                <a:effectLst/>
              </a:rPr>
              <a:t>“</a:t>
            </a:r>
          </a:p>
        </p:txBody>
      </p:sp>
      <p:sp>
        <p:nvSpPr>
          <p:cNvPr id="12" name="TextBox 11"/>
          <p:cNvSpPr txBox="1"/>
          <p:nvPr/>
        </p:nvSpPr>
        <p:spPr>
          <a:xfrm>
            <a:off x="10971106" y="2953174"/>
            <a:ext cx="650240" cy="623761"/>
          </a:xfrm>
          <a:prstGeom prst="rect">
            <a:avLst/>
          </a:prstGeom>
        </p:spPr>
        <p:txBody>
          <a:bodyPr vert="horz" lIns="97536" tIns="48768" rIns="97536" bIns="48768" rtlCol="0" anchor="ctr">
            <a:noAutofit/>
          </a:bodyPr>
          <a:lstStyle/>
          <a:p>
            <a:pPr lvl="0" algn="r"/>
            <a:r>
              <a:rPr lang="en-US" sz="8534" dirty="0">
                <a:solidFill>
                  <a:schemeClr val="tx1"/>
                </a:solidFill>
                <a:effectLst/>
              </a:rPr>
              <a:t>”</a:t>
            </a:r>
          </a:p>
        </p:txBody>
      </p:sp>
    </p:spTree>
    <p:extLst>
      <p:ext uri="{BB962C8B-B14F-4D97-AF65-F5344CB8AC3E}">
        <p14:creationId xmlns:p14="http://schemas.microsoft.com/office/powerpoint/2010/main" val="310351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29827" y="731520"/>
            <a:ext cx="10728960" cy="292608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29826" y="4190436"/>
            <a:ext cx="9103360" cy="894080"/>
          </a:xfrm>
        </p:spPr>
        <p:txBody>
          <a:bodyPr vert="horz" lIns="91440" tIns="45720" rIns="91440" bIns="45720" rtlCol="0" anchor="b">
            <a:normAutofit/>
          </a:bodyPr>
          <a:lstStyle>
            <a:lvl1pPr>
              <a:buNone/>
              <a:defRPr lang="en-US" sz="256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29826" y="5084515"/>
            <a:ext cx="9103361" cy="1309511"/>
          </a:xfrm>
        </p:spPr>
        <p:txBody>
          <a:bodyPr anchor="t">
            <a:normAutofit/>
          </a:bodyPr>
          <a:lstStyle>
            <a:lvl1pPr marL="0" indent="0" algn="l">
              <a:buNone/>
              <a:defRPr sz="1920">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9D03F-C1AB-4AE0-B161-2E03FAE21350}"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152889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E1E17-0248-40BD-87D3-7584761A8B00}"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148309374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226" y="731520"/>
            <a:ext cx="2194560" cy="4876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1520" y="731520"/>
            <a:ext cx="8344747" cy="566250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C9196-542E-487F-97C5-21253C87262B}"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2476009157"/>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E7C8E-D15D-4C2C-8DE9-95EC641E2E12}"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159867892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826" y="2140373"/>
            <a:ext cx="9103361" cy="2433707"/>
          </a:xfrm>
        </p:spPr>
        <p:txBody>
          <a:bodyPr anchor="b">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729827" y="4795520"/>
            <a:ext cx="9103360" cy="1598507"/>
          </a:xfrm>
        </p:spPr>
        <p:txBody>
          <a:bodyPr anchor="t">
            <a:normAutofit/>
          </a:bodyPr>
          <a:lstStyle>
            <a:lvl1pPr marL="0" indent="0" algn="l">
              <a:buNone/>
              <a:defRPr sz="1920">
                <a:solidFill>
                  <a:schemeClr val="bg2">
                    <a:lumMod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24DEC-8D09-49D7-B876-E121A1115DEC}" type="datetime1">
              <a:rPr lang="en-US" smtClean="0"/>
              <a:t>1/5/2020</a:t>
            </a:fld>
            <a:endParaRPr lang="en-US"/>
          </a:p>
        </p:txBody>
      </p:sp>
      <p:sp>
        <p:nvSpPr>
          <p:cNvPr id="5" name="Footer Placeholder 4"/>
          <p:cNvSpPr>
            <a:spLocks noGrp="1"/>
          </p:cNvSpPr>
          <p:nvPr>
            <p:ph type="ftr" sz="quarter" idx="11"/>
          </p:nvPr>
        </p:nvSpPr>
        <p:spPr/>
        <p:txBody>
          <a:bodyPr/>
          <a:lstStyle/>
          <a:p>
            <a:r>
              <a:rPr lang="en-US"/>
              <a:t>BioCareTech</a:t>
            </a:r>
          </a:p>
        </p:txBody>
      </p:sp>
      <p:sp>
        <p:nvSpPr>
          <p:cNvPr id="6" name="Slide Number Placeholder 5"/>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2482649480"/>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9826" y="731520"/>
            <a:ext cx="5266832" cy="38562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343" y="731521"/>
            <a:ext cx="5263444" cy="38562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884FF9-9D25-43E6-AE6C-8DB520D01A1D}" type="datetime1">
              <a:rPr lang="en-US" smtClean="0"/>
              <a:t>1/5/2020</a:t>
            </a:fld>
            <a:endParaRPr lang="en-US"/>
          </a:p>
        </p:txBody>
      </p:sp>
      <p:sp>
        <p:nvSpPr>
          <p:cNvPr id="6" name="Footer Placeholder 5"/>
          <p:cNvSpPr>
            <a:spLocks noGrp="1"/>
          </p:cNvSpPr>
          <p:nvPr>
            <p:ph type="ftr" sz="quarter" idx="11"/>
          </p:nvPr>
        </p:nvSpPr>
        <p:spPr/>
        <p:txBody>
          <a:bodyPr/>
          <a:lstStyle/>
          <a:p>
            <a:r>
              <a:rPr lang="en-US"/>
              <a:t>BioCareTech</a:t>
            </a:r>
          </a:p>
        </p:txBody>
      </p:sp>
      <p:sp>
        <p:nvSpPr>
          <p:cNvPr id="7" name="Slide Number Placeholder 6"/>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318305266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36886" y="731520"/>
            <a:ext cx="4959773" cy="614679"/>
          </a:xfrm>
        </p:spPr>
        <p:txBody>
          <a:bodyPr anchor="b">
            <a:noAutofit/>
          </a:bodyPr>
          <a:lstStyle>
            <a:lvl1pPr marL="0" indent="0">
              <a:buNone/>
              <a:defRPr sz="2987" b="0">
                <a:solidFill>
                  <a:schemeClr val="tx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29826" y="1355231"/>
            <a:ext cx="5266832" cy="323257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4337" y="731520"/>
            <a:ext cx="4976143" cy="614679"/>
          </a:xfrm>
        </p:spPr>
        <p:txBody>
          <a:bodyPr anchor="b">
            <a:noAutofit/>
          </a:bodyPr>
          <a:lstStyle>
            <a:lvl1pPr marL="0" indent="0">
              <a:buNone/>
              <a:defRPr sz="2987" b="0">
                <a:solidFill>
                  <a:schemeClr val="tx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193648" y="1346199"/>
            <a:ext cx="5257801" cy="323257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92A7DD-EF2A-4C05-902B-B83017F73AB7}" type="datetime1">
              <a:rPr lang="en-US" smtClean="0"/>
              <a:t>1/5/2020</a:t>
            </a:fld>
            <a:endParaRPr lang="en-US"/>
          </a:p>
        </p:txBody>
      </p:sp>
      <p:sp>
        <p:nvSpPr>
          <p:cNvPr id="8" name="Footer Placeholder 7"/>
          <p:cNvSpPr>
            <a:spLocks noGrp="1"/>
          </p:cNvSpPr>
          <p:nvPr>
            <p:ph type="ftr" sz="quarter" idx="11"/>
          </p:nvPr>
        </p:nvSpPr>
        <p:spPr/>
        <p:txBody>
          <a:bodyPr/>
          <a:lstStyle/>
          <a:p>
            <a:r>
              <a:rPr lang="en-US"/>
              <a:t>BioCareTech</a:t>
            </a:r>
          </a:p>
        </p:txBody>
      </p:sp>
      <p:sp>
        <p:nvSpPr>
          <p:cNvPr id="9" name="Slide Number Placeholder 8"/>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391247104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665025-E2E5-48C1-BFC6-CE28EFE4128B}" type="datetime1">
              <a:rPr lang="en-US" smtClean="0"/>
              <a:t>1/5/2020</a:t>
            </a:fld>
            <a:endParaRPr lang="en-US"/>
          </a:p>
        </p:txBody>
      </p:sp>
      <p:sp>
        <p:nvSpPr>
          <p:cNvPr id="4" name="Footer Placeholder 3"/>
          <p:cNvSpPr>
            <a:spLocks noGrp="1"/>
          </p:cNvSpPr>
          <p:nvPr>
            <p:ph type="ftr" sz="quarter" idx="11"/>
          </p:nvPr>
        </p:nvSpPr>
        <p:spPr/>
        <p:txBody>
          <a:bodyPr/>
          <a:lstStyle/>
          <a:p>
            <a:r>
              <a:rPr lang="en-US"/>
              <a:t>BioCareTech</a:t>
            </a:r>
          </a:p>
        </p:txBody>
      </p:sp>
      <p:sp>
        <p:nvSpPr>
          <p:cNvPr id="5" name="Slide Number Placeholder 4"/>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160999479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FA52-4843-484C-ADB7-237D3D0D066F}" type="datetime1">
              <a:rPr lang="en-US" smtClean="0"/>
              <a:t>1/5/2020</a:t>
            </a:fld>
            <a:endParaRPr lang="en-US"/>
          </a:p>
        </p:txBody>
      </p:sp>
      <p:sp>
        <p:nvSpPr>
          <p:cNvPr id="3" name="Footer Placeholder 2"/>
          <p:cNvSpPr>
            <a:spLocks noGrp="1"/>
          </p:cNvSpPr>
          <p:nvPr>
            <p:ph type="ftr" sz="quarter" idx="11"/>
          </p:nvPr>
        </p:nvSpPr>
        <p:spPr/>
        <p:txBody>
          <a:bodyPr/>
          <a:lstStyle/>
          <a:p>
            <a:r>
              <a:rPr lang="en-US"/>
              <a:t>BioCareTech</a:t>
            </a:r>
          </a:p>
        </p:txBody>
      </p:sp>
      <p:sp>
        <p:nvSpPr>
          <p:cNvPr id="4" name="Slide Number Placeholder 3"/>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71873048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7346" y="731520"/>
            <a:ext cx="3901440" cy="1463040"/>
          </a:xfrm>
        </p:spPr>
        <p:txBody>
          <a:bodyPr anchor="b">
            <a:normAutofit/>
          </a:bodyPr>
          <a:lstStyle>
            <a:lvl1pPr algn="l">
              <a:defRPr sz="2560" b="0"/>
            </a:lvl1pPr>
          </a:lstStyle>
          <a:p>
            <a:r>
              <a:rPr lang="en-US"/>
              <a:t>Click to edit Master title style</a:t>
            </a:r>
            <a:endParaRPr lang="en-US" dirty="0"/>
          </a:p>
        </p:txBody>
      </p:sp>
      <p:sp>
        <p:nvSpPr>
          <p:cNvPr id="3" name="Content Placeholder 2"/>
          <p:cNvSpPr>
            <a:spLocks noGrp="1"/>
          </p:cNvSpPr>
          <p:nvPr>
            <p:ph idx="1"/>
          </p:nvPr>
        </p:nvSpPr>
        <p:spPr>
          <a:xfrm>
            <a:off x="729827" y="731520"/>
            <a:ext cx="6339841" cy="566250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7346" y="2357119"/>
            <a:ext cx="3901440" cy="2230685"/>
          </a:xfrm>
        </p:spPr>
        <p:txBody>
          <a:bodyPr anchor="t">
            <a:normAutofit/>
          </a:bodyPr>
          <a:lstStyle>
            <a:lvl1pPr marL="0" indent="0">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7CD8E820-3F0F-4493-B897-FA7D843A8BA8}" type="datetime1">
              <a:rPr lang="en-US" smtClean="0"/>
              <a:t>1/5/2020</a:t>
            </a:fld>
            <a:endParaRPr lang="en-US"/>
          </a:p>
        </p:txBody>
      </p:sp>
      <p:sp>
        <p:nvSpPr>
          <p:cNvPr id="6" name="Footer Placeholder 5"/>
          <p:cNvSpPr>
            <a:spLocks noGrp="1"/>
          </p:cNvSpPr>
          <p:nvPr>
            <p:ph type="ftr" sz="quarter" idx="11"/>
          </p:nvPr>
        </p:nvSpPr>
        <p:spPr/>
        <p:txBody>
          <a:bodyPr/>
          <a:lstStyle/>
          <a:p>
            <a:r>
              <a:rPr lang="en-US"/>
              <a:t>BioCareTech</a:t>
            </a:r>
          </a:p>
        </p:txBody>
      </p:sp>
      <p:sp>
        <p:nvSpPr>
          <p:cNvPr id="7" name="Slide Number Placeholder 6"/>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5035294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7666" y="1544320"/>
            <a:ext cx="6421120" cy="1219200"/>
          </a:xfrm>
        </p:spPr>
        <p:txBody>
          <a:bodyPr anchor="b">
            <a:normAutofit/>
          </a:bodyPr>
          <a:lstStyle>
            <a:lvl1pPr algn="l">
              <a:defRPr sz="2987"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054946" y="975360"/>
            <a:ext cx="3499706" cy="48768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5037666" y="2962204"/>
            <a:ext cx="6422814" cy="2185529"/>
          </a:xfrm>
        </p:spPr>
        <p:txBody>
          <a:bodyPr anchor="t">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FE516E38-1FE5-4005-8D4A-AE752FCDB9CC}" type="datetime1">
              <a:rPr lang="en-US" smtClean="0"/>
              <a:t>1/5/2020</a:t>
            </a:fld>
            <a:endParaRPr lang="en-US"/>
          </a:p>
        </p:txBody>
      </p:sp>
      <p:sp>
        <p:nvSpPr>
          <p:cNvPr id="6" name="Footer Placeholder 5"/>
          <p:cNvSpPr>
            <a:spLocks noGrp="1"/>
          </p:cNvSpPr>
          <p:nvPr>
            <p:ph type="ftr" sz="quarter" idx="11"/>
          </p:nvPr>
        </p:nvSpPr>
        <p:spPr/>
        <p:txBody>
          <a:bodyPr/>
          <a:lstStyle/>
          <a:p>
            <a:r>
              <a:rPr lang="en-US"/>
              <a:t>BioCareTech</a:t>
            </a:r>
          </a:p>
        </p:txBody>
      </p:sp>
      <p:sp>
        <p:nvSpPr>
          <p:cNvPr id="7" name="Slide Number Placeholder 6"/>
          <p:cNvSpPr>
            <a:spLocks noGrp="1"/>
          </p:cNvSpPr>
          <p:nvPr>
            <p:ph type="sldNum" sz="quarter" idx="12"/>
          </p:nvPr>
        </p:nvSpPr>
        <p:spPr/>
        <p:txBody>
          <a:bodyPr/>
          <a:lstStyle/>
          <a:p>
            <a:fld id="{E51F51E3-E464-419B-BB5B-4F7F2DBF8D61}" type="slidenum">
              <a:rPr lang="en-US" smtClean="0"/>
              <a:t>‹#›</a:t>
            </a:fld>
            <a:endParaRPr lang="en-US"/>
          </a:p>
        </p:txBody>
      </p:sp>
    </p:spTree>
    <p:extLst>
      <p:ext uri="{BB962C8B-B14F-4D97-AF65-F5344CB8AC3E}">
        <p14:creationId xmlns:p14="http://schemas.microsoft.com/office/powerpoint/2010/main" val="404431440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1" name="breeze.wav"/>
          </p:stSnd>
        </p:sndAc>
      </p:transition>
    </mc:Choice>
    <mc:Fallback xmlns="">
      <p:transition spd="slow" advTm="3000">
        <p:checker/>
        <p:sndAc>
          <p:stSnd>
            <p:snd r:embed="rId3"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37000" r="-3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820767" y="3160889"/>
            <a:ext cx="3180649" cy="342279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29826" y="4786488"/>
            <a:ext cx="9103360" cy="1607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9826" y="731520"/>
            <a:ext cx="9103360" cy="385628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564706" y="6583680"/>
            <a:ext cx="1706880" cy="389467"/>
          </a:xfrm>
          <a:prstGeom prst="rect">
            <a:avLst/>
          </a:prstGeom>
        </p:spPr>
        <p:txBody>
          <a:bodyPr vert="horz" lIns="91440" tIns="45720" rIns="91440" bIns="45720" rtlCol="0" anchor="t"/>
          <a:lstStyle>
            <a:lvl1pPr algn="r">
              <a:defRPr sz="1067" b="0" i="0">
                <a:solidFill>
                  <a:schemeClr val="bg2">
                    <a:lumMod val="50000"/>
                  </a:schemeClr>
                </a:solidFill>
                <a:effectLst/>
                <a:latin typeface="+mn-lt"/>
              </a:defRPr>
            </a:lvl1pPr>
          </a:lstStyle>
          <a:p>
            <a:fld id="{6C6D7AFC-9E4E-4918-AC1E-A11FE4CD470B}" type="datetime1">
              <a:rPr lang="en-US" smtClean="0"/>
              <a:t>1/5/2020</a:t>
            </a:fld>
            <a:endParaRPr lang="en-US"/>
          </a:p>
        </p:txBody>
      </p:sp>
      <p:sp>
        <p:nvSpPr>
          <p:cNvPr id="5" name="Footer Placeholder 4"/>
          <p:cNvSpPr>
            <a:spLocks noGrp="1"/>
          </p:cNvSpPr>
          <p:nvPr>
            <p:ph type="ftr" sz="quarter" idx="3"/>
          </p:nvPr>
        </p:nvSpPr>
        <p:spPr>
          <a:xfrm>
            <a:off x="729826" y="6583680"/>
            <a:ext cx="8046720" cy="389467"/>
          </a:xfrm>
          <a:prstGeom prst="rect">
            <a:avLst/>
          </a:prstGeom>
        </p:spPr>
        <p:txBody>
          <a:bodyPr vert="horz" lIns="91440" tIns="45720" rIns="91440" bIns="45720" rtlCol="0" anchor="t"/>
          <a:lstStyle>
            <a:lvl1pPr algn="l">
              <a:defRPr sz="1067" b="0" i="0">
                <a:solidFill>
                  <a:schemeClr val="bg2">
                    <a:lumMod val="50000"/>
                  </a:schemeClr>
                </a:solidFill>
                <a:effectLst/>
                <a:latin typeface="+mn-lt"/>
              </a:defRPr>
            </a:lvl1pPr>
          </a:lstStyle>
          <a:p>
            <a:r>
              <a:rPr lang="en-US"/>
              <a:t>BioCareTech</a:t>
            </a:r>
          </a:p>
        </p:txBody>
      </p:sp>
      <p:sp>
        <p:nvSpPr>
          <p:cNvPr id="6" name="Slide Number Placeholder 5"/>
          <p:cNvSpPr>
            <a:spLocks noGrp="1"/>
          </p:cNvSpPr>
          <p:nvPr>
            <p:ph type="sldNum" sz="quarter" idx="4"/>
          </p:nvPr>
        </p:nvSpPr>
        <p:spPr>
          <a:xfrm>
            <a:off x="11054080" y="5950374"/>
            <a:ext cx="1218395" cy="714587"/>
          </a:xfrm>
          <a:prstGeom prst="rect">
            <a:avLst/>
          </a:prstGeom>
        </p:spPr>
        <p:txBody>
          <a:bodyPr vert="horz" lIns="91440" tIns="45720" rIns="91440" bIns="45720" rtlCol="0" anchor="b"/>
          <a:lstStyle>
            <a:lvl1pPr algn="r">
              <a:defRPr sz="3413" b="0" i="0">
                <a:solidFill>
                  <a:schemeClr val="bg2">
                    <a:lumMod val="50000"/>
                  </a:schemeClr>
                </a:solidFill>
                <a:effectLst/>
                <a:latin typeface="+mn-lt"/>
              </a:defRPr>
            </a:lvl1pPr>
          </a:lstStyle>
          <a:p>
            <a:fld id="{E51F51E3-E464-419B-BB5B-4F7F2DBF8D61}" type="slidenum">
              <a:rPr lang="en-US" smtClean="0"/>
              <a:t>‹#›</a:t>
            </a:fld>
            <a:endParaRPr lang="en-US"/>
          </a:p>
        </p:txBody>
      </p:sp>
    </p:spTree>
    <p:extLst>
      <p:ext uri="{BB962C8B-B14F-4D97-AF65-F5344CB8AC3E}">
        <p14:creationId xmlns:p14="http://schemas.microsoft.com/office/powerpoint/2010/main" val="172716978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2500">
        <p:checker/>
        <p:sndAc>
          <p:stSnd>
            <p:snd r:embed="rId19" name="breeze.wav"/>
          </p:stSnd>
        </p:sndAc>
      </p:transition>
    </mc:Choice>
    <mc:Fallback xmlns="">
      <p:transition spd="slow" advTm="3000">
        <p:checker/>
        <p:sndAc>
          <p:stSnd>
            <p:snd r:embed="rId21" name="breeze.wav"/>
          </p:stSnd>
        </p:sndAc>
      </p:transition>
    </mc:Fallback>
  </mc:AlternateContent>
  <p:hf sldNum="0" hdr="0" dt="0"/>
  <p:txStyles>
    <p:titleStyle>
      <a:lvl1pPr algn="l" defTabSz="487695" rtl="0" eaLnBrk="1" latinLnBrk="0" hangingPunct="1">
        <a:spcBef>
          <a:spcPct val="0"/>
        </a:spcBef>
        <a:buNone/>
        <a:defRPr sz="384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10" indent="-304810" algn="l" defTabSz="487695" rtl="0" eaLnBrk="1" latinLnBrk="0" hangingPunct="1">
        <a:spcBef>
          <a:spcPct val="20000"/>
        </a:spcBef>
        <a:spcAft>
          <a:spcPts val="640"/>
        </a:spcAft>
        <a:buClr>
          <a:schemeClr val="tx1"/>
        </a:buClr>
        <a:buSzPct val="80000"/>
        <a:buFont typeface="Wingdings 3" panose="05040102010807070707" pitchFamily="18" charset="2"/>
        <a:buChar char=""/>
        <a:defRPr sz="2133" kern="1200" cap="none">
          <a:solidFill>
            <a:schemeClr val="bg2">
              <a:lumMod val="75000"/>
            </a:schemeClr>
          </a:solidFill>
          <a:effectLst/>
          <a:latin typeface="+mn-lt"/>
          <a:ea typeface="+mn-ea"/>
          <a:cs typeface="+mn-cs"/>
        </a:defRPr>
      </a:lvl1pPr>
      <a:lvl2pPr marL="792505" indent="-304810" algn="l" defTabSz="487695" rtl="0" eaLnBrk="1" latinLnBrk="0" hangingPunct="1">
        <a:spcBef>
          <a:spcPct val="20000"/>
        </a:spcBef>
        <a:spcAft>
          <a:spcPts val="640"/>
        </a:spcAft>
        <a:buClr>
          <a:schemeClr val="tx1"/>
        </a:buClr>
        <a:buSzPct val="80000"/>
        <a:buFont typeface="Wingdings 3" panose="05040102010807070707" pitchFamily="18" charset="2"/>
        <a:buChar char=""/>
        <a:defRPr sz="1920" kern="1200" cap="none">
          <a:solidFill>
            <a:schemeClr val="bg2">
              <a:lumMod val="75000"/>
            </a:schemeClr>
          </a:solidFill>
          <a:effectLst/>
          <a:latin typeface="+mn-lt"/>
          <a:ea typeface="+mn-ea"/>
          <a:cs typeface="+mn-cs"/>
        </a:defRPr>
      </a:lvl2pPr>
      <a:lvl3pPr marL="1280200" indent="-304810" algn="l" defTabSz="487695" rtl="0" eaLnBrk="1" latinLnBrk="0" hangingPunct="1">
        <a:spcBef>
          <a:spcPct val="20000"/>
        </a:spcBef>
        <a:spcAft>
          <a:spcPts val="640"/>
        </a:spcAft>
        <a:buClr>
          <a:schemeClr val="tx1"/>
        </a:buClr>
        <a:buSzPct val="80000"/>
        <a:buFont typeface="Wingdings 3" panose="05040102010807070707" pitchFamily="18" charset="2"/>
        <a:buChar char=""/>
        <a:defRPr sz="1707" kern="1200" cap="none">
          <a:solidFill>
            <a:schemeClr val="bg2">
              <a:lumMod val="75000"/>
            </a:schemeClr>
          </a:solidFill>
          <a:effectLst/>
          <a:latin typeface="+mn-lt"/>
          <a:ea typeface="+mn-ea"/>
          <a:cs typeface="+mn-cs"/>
        </a:defRPr>
      </a:lvl3pPr>
      <a:lvl4pPr marL="1645971" indent="-182886"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4pPr>
      <a:lvl5pPr marL="2133667" indent="-182886"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5pPr>
      <a:lvl6pPr marL="2682324" indent="-243848"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6pPr>
      <a:lvl7pPr marL="3170019" indent="-243848"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7pPr>
      <a:lvl8pPr marL="3657714" indent="-243848"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8pPr>
      <a:lvl9pPr marL="4145410" indent="-243848" algn="l" defTabSz="487695" rtl="0" eaLnBrk="1" latinLnBrk="0" hangingPunct="1">
        <a:spcBef>
          <a:spcPct val="20000"/>
        </a:spcBef>
        <a:spcAft>
          <a:spcPts val="640"/>
        </a:spcAft>
        <a:buClr>
          <a:schemeClr val="tx1"/>
        </a:buClr>
        <a:buSzPct val="80000"/>
        <a:buFont typeface="Wingdings 3" panose="05040102010807070707" pitchFamily="18" charset="2"/>
        <a:buChar char=""/>
        <a:defRPr sz="1493" kern="1200" cap="none">
          <a:solidFill>
            <a:schemeClr val="bg2">
              <a:lumMod val="75000"/>
            </a:schemeClr>
          </a:solidFill>
          <a:effectLst/>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biocaretechusa.com/"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audio" Target="../media/audio1.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iocaretechusa.com/"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A142FC0-ED4B-44A5-B2DA-1983F99FD290}"/>
              </a:ext>
            </a:extLst>
          </p:cNvPr>
          <p:cNvSpPr>
            <a:spLocks noGrp="1"/>
          </p:cNvSpPr>
          <p:nvPr>
            <p:ph type="subTitle" idx="1"/>
          </p:nvPr>
        </p:nvSpPr>
        <p:spPr>
          <a:xfrm>
            <a:off x="352500" y="1020445"/>
            <a:ext cx="6039448" cy="6674583"/>
          </a:xfrm>
        </p:spPr>
        <p:txBody>
          <a:bodyPr>
            <a:noAutofit/>
          </a:bodyPr>
          <a:lstStyle/>
          <a:p>
            <a:pPr marL="286290" indent="-286290">
              <a:buFont typeface="Arial" panose="020B0604020202020204" pitchFamily="34" charset="0"/>
              <a:buChar char="•"/>
            </a:pPr>
            <a:endParaRPr lang="en-US" sz="1600" b="1" dirty="0">
              <a:solidFill>
                <a:srgbClr val="002060"/>
              </a:solidFill>
              <a:latin typeface="Arial Black" panose="020B0A04020102020204" pitchFamily="34" charset="0"/>
            </a:endParaRP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Who We Are</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What We Do</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The Product Data </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Easy to use </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Why STERIL 101 is different </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Protective Coating</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Target Market</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Cost Savings</a:t>
            </a:r>
          </a:p>
          <a:p>
            <a:pPr marL="457200" indent="-457200">
              <a:buClr>
                <a:schemeClr val="accent1"/>
              </a:buClr>
              <a:buFont typeface="Arial" panose="020B0604020202020204" pitchFamily="34" charset="0"/>
              <a:buChar char="•"/>
            </a:pPr>
            <a:r>
              <a:rPr lang="en-US" sz="2800" b="1" dirty="0">
                <a:solidFill>
                  <a:srgbClr val="002060"/>
                </a:solidFill>
                <a:latin typeface="Bodoni MT Black" panose="02070A03080606020203" pitchFamily="18" charset="0"/>
              </a:rPr>
              <a:t>Study Reports</a:t>
            </a:r>
          </a:p>
          <a:p>
            <a:endParaRPr lang="en-US" sz="1671" b="1" dirty="0">
              <a:solidFill>
                <a:srgbClr val="002060"/>
              </a:solidFill>
              <a:latin typeface="Arial Black" panose="020B0A04020102020204" pitchFamily="34" charset="0"/>
            </a:endParaRPr>
          </a:p>
          <a:p>
            <a:pPr marL="286290" indent="-286290">
              <a:buFont typeface="Arial" panose="020B0604020202020204" pitchFamily="34" charset="0"/>
              <a:buChar char="•"/>
            </a:pPr>
            <a:endParaRPr lang="en-US" sz="1671" b="1" dirty="0">
              <a:solidFill>
                <a:srgbClr val="002060"/>
              </a:solidFill>
              <a:latin typeface="Arial Black" panose="020B0A04020102020204" pitchFamily="34" charset="0"/>
            </a:endParaRPr>
          </a:p>
          <a:p>
            <a:endParaRPr lang="en-US" sz="1671" b="1" dirty="0">
              <a:solidFill>
                <a:srgbClr val="002060"/>
              </a:solidFill>
              <a:latin typeface="Arial Black" panose="020B0A04020102020204" pitchFamily="34" charset="0"/>
            </a:endParaRPr>
          </a:p>
        </p:txBody>
      </p:sp>
      <p:pic>
        <p:nvPicPr>
          <p:cNvPr id="7" name="Picture 6">
            <a:extLst>
              <a:ext uri="{FF2B5EF4-FFF2-40B4-BE49-F238E27FC236}">
                <a16:creationId xmlns:a16="http://schemas.microsoft.com/office/drawing/2014/main" id="{65F0B735-F904-40F1-AF76-83704F865891}"/>
              </a:ext>
            </a:extLst>
          </p:cNvPr>
          <p:cNvPicPr>
            <a:picLocks noChangeAspect="1"/>
          </p:cNvPicPr>
          <p:nvPr/>
        </p:nvPicPr>
        <p:blipFill>
          <a:blip r:embed="rId4"/>
          <a:stretch>
            <a:fillRect/>
          </a:stretch>
        </p:blipFill>
        <p:spPr>
          <a:xfrm>
            <a:off x="6190970" y="1528886"/>
            <a:ext cx="5281375" cy="4541824"/>
          </a:xfrm>
          <a:prstGeom prst="rect">
            <a:avLst/>
          </a:prstGeom>
        </p:spPr>
      </p:pic>
      <p:sp>
        <p:nvSpPr>
          <p:cNvPr id="8" name="TextBox 7">
            <a:extLst>
              <a:ext uri="{FF2B5EF4-FFF2-40B4-BE49-F238E27FC236}">
                <a16:creationId xmlns:a16="http://schemas.microsoft.com/office/drawing/2014/main" id="{6D459AEC-2FE9-4D6D-BDFD-0DB1C1C2DEF9}"/>
              </a:ext>
            </a:extLst>
          </p:cNvPr>
          <p:cNvSpPr txBox="1"/>
          <p:nvPr/>
        </p:nvSpPr>
        <p:spPr>
          <a:xfrm>
            <a:off x="40698" y="181400"/>
            <a:ext cx="12779717" cy="1323439"/>
          </a:xfrm>
          <a:prstGeom prst="rect">
            <a:avLst/>
          </a:prstGeom>
          <a:noFill/>
        </p:spPr>
        <p:txBody>
          <a:bodyPr wrap="square" rtlCol="0">
            <a:spAutoFit/>
          </a:bodyPr>
          <a:lstStyle/>
          <a:p>
            <a:pPr algn="ctr"/>
            <a:r>
              <a:rPr lang="en-US" sz="4000" b="1" dirty="0">
                <a:solidFill>
                  <a:srgbClr val="00B050"/>
                </a:solidFill>
                <a:latin typeface="Bodoni MT Black" panose="02070A03080606020203" pitchFamily="18" charset="0"/>
              </a:rPr>
              <a:t>Eliminates 99.999% of a Wide Range of Bacteria &amp; Viruses</a:t>
            </a:r>
          </a:p>
        </p:txBody>
      </p:sp>
      <p:pic>
        <p:nvPicPr>
          <p:cNvPr id="10" name="Picture 9">
            <a:extLst>
              <a:ext uri="{FF2B5EF4-FFF2-40B4-BE49-F238E27FC236}">
                <a16:creationId xmlns:a16="http://schemas.microsoft.com/office/drawing/2014/main" id="{2CA4D968-3A7A-448C-AE34-DE8A9B6D2461}"/>
              </a:ext>
            </a:extLst>
          </p:cNvPr>
          <p:cNvPicPr>
            <a:picLocks noChangeAspect="1"/>
          </p:cNvPicPr>
          <p:nvPr/>
        </p:nvPicPr>
        <p:blipFill>
          <a:blip r:embed="rId5"/>
          <a:stretch>
            <a:fillRect/>
          </a:stretch>
        </p:blipFill>
        <p:spPr>
          <a:xfrm>
            <a:off x="11089386" y="5941234"/>
            <a:ext cx="927628" cy="927628"/>
          </a:xfrm>
          <a:prstGeom prst="rect">
            <a:avLst/>
          </a:prstGeom>
        </p:spPr>
      </p:pic>
      <p:pic>
        <p:nvPicPr>
          <p:cNvPr id="14" name="Picture 13">
            <a:extLst>
              <a:ext uri="{FF2B5EF4-FFF2-40B4-BE49-F238E27FC236}">
                <a16:creationId xmlns:a16="http://schemas.microsoft.com/office/drawing/2014/main" id="{79209BAD-849A-4555-ACC0-BC787482D1D1}"/>
              </a:ext>
            </a:extLst>
          </p:cNvPr>
          <p:cNvPicPr>
            <a:picLocks noChangeAspect="1"/>
          </p:cNvPicPr>
          <p:nvPr/>
        </p:nvPicPr>
        <p:blipFill>
          <a:blip r:embed="rId6"/>
          <a:stretch>
            <a:fillRect/>
          </a:stretch>
        </p:blipFill>
        <p:spPr>
          <a:xfrm>
            <a:off x="7611594" y="5899352"/>
            <a:ext cx="916467" cy="916467"/>
          </a:xfrm>
          <a:prstGeom prst="rect">
            <a:avLst/>
          </a:prstGeom>
        </p:spPr>
      </p:pic>
      <p:pic>
        <p:nvPicPr>
          <p:cNvPr id="16" name="Picture 15">
            <a:extLst>
              <a:ext uri="{FF2B5EF4-FFF2-40B4-BE49-F238E27FC236}">
                <a16:creationId xmlns:a16="http://schemas.microsoft.com/office/drawing/2014/main" id="{C3A83C82-EE39-40B3-8395-F2C57A59C5EC}"/>
              </a:ext>
            </a:extLst>
          </p:cNvPr>
          <p:cNvPicPr>
            <a:picLocks noChangeAspect="1"/>
          </p:cNvPicPr>
          <p:nvPr/>
        </p:nvPicPr>
        <p:blipFill>
          <a:blip r:embed="rId7"/>
          <a:stretch>
            <a:fillRect/>
          </a:stretch>
        </p:blipFill>
        <p:spPr>
          <a:xfrm>
            <a:off x="9920984" y="5899722"/>
            <a:ext cx="954007" cy="954007"/>
          </a:xfrm>
          <a:prstGeom prst="rect">
            <a:avLst/>
          </a:prstGeom>
        </p:spPr>
      </p:pic>
      <p:pic>
        <p:nvPicPr>
          <p:cNvPr id="18" name="Picture 17">
            <a:extLst>
              <a:ext uri="{FF2B5EF4-FFF2-40B4-BE49-F238E27FC236}">
                <a16:creationId xmlns:a16="http://schemas.microsoft.com/office/drawing/2014/main" id="{CC709227-CF4B-4F66-879D-8AA14B5AEC6C}"/>
              </a:ext>
            </a:extLst>
          </p:cNvPr>
          <p:cNvPicPr>
            <a:picLocks noChangeAspect="1"/>
          </p:cNvPicPr>
          <p:nvPr/>
        </p:nvPicPr>
        <p:blipFill>
          <a:blip r:embed="rId8"/>
          <a:stretch>
            <a:fillRect/>
          </a:stretch>
        </p:blipFill>
        <p:spPr>
          <a:xfrm>
            <a:off x="4062635" y="5899352"/>
            <a:ext cx="926841" cy="926841"/>
          </a:xfrm>
          <a:prstGeom prst="rect">
            <a:avLst/>
          </a:prstGeom>
        </p:spPr>
      </p:pic>
      <p:pic>
        <p:nvPicPr>
          <p:cNvPr id="20" name="Picture 19">
            <a:extLst>
              <a:ext uri="{FF2B5EF4-FFF2-40B4-BE49-F238E27FC236}">
                <a16:creationId xmlns:a16="http://schemas.microsoft.com/office/drawing/2014/main" id="{BEB60549-56FE-4B4B-83B0-1AD62DE30933}"/>
              </a:ext>
            </a:extLst>
          </p:cNvPr>
          <p:cNvPicPr>
            <a:picLocks noChangeAspect="1"/>
          </p:cNvPicPr>
          <p:nvPr/>
        </p:nvPicPr>
        <p:blipFill>
          <a:blip r:embed="rId9"/>
          <a:stretch>
            <a:fillRect/>
          </a:stretch>
        </p:blipFill>
        <p:spPr>
          <a:xfrm>
            <a:off x="8753173" y="5888750"/>
            <a:ext cx="980112" cy="980112"/>
          </a:xfrm>
          <a:prstGeom prst="rect">
            <a:avLst/>
          </a:prstGeom>
        </p:spPr>
      </p:pic>
      <p:pic>
        <p:nvPicPr>
          <p:cNvPr id="22" name="Picture 21">
            <a:extLst>
              <a:ext uri="{FF2B5EF4-FFF2-40B4-BE49-F238E27FC236}">
                <a16:creationId xmlns:a16="http://schemas.microsoft.com/office/drawing/2014/main" id="{4AAA6B7D-B426-43A4-9A93-6FBBFBF7A5C4}"/>
              </a:ext>
            </a:extLst>
          </p:cNvPr>
          <p:cNvPicPr>
            <a:picLocks noChangeAspect="1"/>
          </p:cNvPicPr>
          <p:nvPr/>
        </p:nvPicPr>
        <p:blipFill>
          <a:blip r:embed="rId10"/>
          <a:stretch>
            <a:fillRect/>
          </a:stretch>
        </p:blipFill>
        <p:spPr>
          <a:xfrm>
            <a:off x="6412081" y="5928964"/>
            <a:ext cx="988967" cy="988967"/>
          </a:xfrm>
          <a:prstGeom prst="rect">
            <a:avLst/>
          </a:prstGeom>
        </p:spPr>
      </p:pic>
      <p:pic>
        <p:nvPicPr>
          <p:cNvPr id="24" name="Picture 23">
            <a:extLst>
              <a:ext uri="{FF2B5EF4-FFF2-40B4-BE49-F238E27FC236}">
                <a16:creationId xmlns:a16="http://schemas.microsoft.com/office/drawing/2014/main" id="{06191BF2-DD79-44B1-9ADD-0CB02C614A02}"/>
              </a:ext>
            </a:extLst>
          </p:cNvPr>
          <p:cNvPicPr>
            <a:picLocks noChangeAspect="1"/>
          </p:cNvPicPr>
          <p:nvPr/>
        </p:nvPicPr>
        <p:blipFill>
          <a:blip r:embed="rId11"/>
          <a:stretch>
            <a:fillRect/>
          </a:stretch>
        </p:blipFill>
        <p:spPr>
          <a:xfrm>
            <a:off x="5206295" y="5922498"/>
            <a:ext cx="988967" cy="988967"/>
          </a:xfrm>
          <a:prstGeom prst="rect">
            <a:avLst/>
          </a:prstGeom>
        </p:spPr>
      </p:pic>
      <p:sp>
        <p:nvSpPr>
          <p:cNvPr id="25" name="TextBox 24">
            <a:extLst>
              <a:ext uri="{FF2B5EF4-FFF2-40B4-BE49-F238E27FC236}">
                <a16:creationId xmlns:a16="http://schemas.microsoft.com/office/drawing/2014/main" id="{4C76B426-1228-4F8B-84B3-082327D63E47}"/>
              </a:ext>
            </a:extLst>
          </p:cNvPr>
          <p:cNvSpPr txBox="1"/>
          <p:nvPr/>
        </p:nvSpPr>
        <p:spPr>
          <a:xfrm>
            <a:off x="10011706" y="6826193"/>
            <a:ext cx="855531" cy="369332"/>
          </a:xfrm>
          <a:prstGeom prst="rect">
            <a:avLst/>
          </a:prstGeom>
          <a:noFill/>
        </p:spPr>
        <p:txBody>
          <a:bodyPr wrap="square" rtlCol="0">
            <a:spAutoFit/>
          </a:bodyPr>
          <a:lstStyle/>
          <a:p>
            <a:r>
              <a:rPr lang="en-US" sz="1800" b="1" dirty="0">
                <a:solidFill>
                  <a:srgbClr val="FF0000"/>
                </a:solidFill>
              </a:rPr>
              <a:t>MRSA</a:t>
            </a:r>
          </a:p>
        </p:txBody>
      </p:sp>
      <p:sp>
        <p:nvSpPr>
          <p:cNvPr id="26" name="TextBox 25">
            <a:extLst>
              <a:ext uri="{FF2B5EF4-FFF2-40B4-BE49-F238E27FC236}">
                <a16:creationId xmlns:a16="http://schemas.microsoft.com/office/drawing/2014/main" id="{D816A09E-36C0-41B5-8EFD-68C8F5BF9F0C}"/>
              </a:ext>
            </a:extLst>
          </p:cNvPr>
          <p:cNvSpPr txBox="1"/>
          <p:nvPr/>
        </p:nvSpPr>
        <p:spPr>
          <a:xfrm>
            <a:off x="7730097" y="6807623"/>
            <a:ext cx="821607" cy="369332"/>
          </a:xfrm>
          <a:prstGeom prst="rect">
            <a:avLst/>
          </a:prstGeom>
          <a:noFill/>
        </p:spPr>
        <p:txBody>
          <a:bodyPr wrap="square" rtlCol="0">
            <a:spAutoFit/>
          </a:bodyPr>
          <a:lstStyle/>
          <a:p>
            <a:r>
              <a:rPr lang="en-US" sz="1800" b="1" dirty="0">
                <a:solidFill>
                  <a:srgbClr val="FF0000"/>
                </a:solidFill>
              </a:rPr>
              <a:t>CRE</a:t>
            </a:r>
          </a:p>
        </p:txBody>
      </p:sp>
      <p:sp>
        <p:nvSpPr>
          <p:cNvPr id="27" name="TextBox 26">
            <a:extLst>
              <a:ext uri="{FF2B5EF4-FFF2-40B4-BE49-F238E27FC236}">
                <a16:creationId xmlns:a16="http://schemas.microsoft.com/office/drawing/2014/main" id="{B3012282-1857-44C0-B722-8AAF947BCBC3}"/>
              </a:ext>
            </a:extLst>
          </p:cNvPr>
          <p:cNvSpPr txBox="1"/>
          <p:nvPr/>
        </p:nvSpPr>
        <p:spPr>
          <a:xfrm>
            <a:off x="4142094" y="6825275"/>
            <a:ext cx="939938" cy="369332"/>
          </a:xfrm>
          <a:prstGeom prst="rect">
            <a:avLst/>
          </a:prstGeom>
          <a:noFill/>
        </p:spPr>
        <p:txBody>
          <a:bodyPr wrap="square" rtlCol="0">
            <a:spAutoFit/>
          </a:bodyPr>
          <a:lstStyle/>
          <a:p>
            <a:r>
              <a:rPr lang="en-US" sz="1800" b="1" dirty="0">
                <a:solidFill>
                  <a:srgbClr val="FF0000"/>
                </a:solidFill>
              </a:rPr>
              <a:t>H1N1</a:t>
            </a:r>
          </a:p>
        </p:txBody>
      </p:sp>
      <p:sp>
        <p:nvSpPr>
          <p:cNvPr id="29" name="TextBox 28">
            <a:extLst>
              <a:ext uri="{FF2B5EF4-FFF2-40B4-BE49-F238E27FC236}">
                <a16:creationId xmlns:a16="http://schemas.microsoft.com/office/drawing/2014/main" id="{6A88ABF7-B9D1-479A-B720-683E455129AC}"/>
              </a:ext>
            </a:extLst>
          </p:cNvPr>
          <p:cNvSpPr txBox="1"/>
          <p:nvPr/>
        </p:nvSpPr>
        <p:spPr>
          <a:xfrm>
            <a:off x="5189627" y="6825275"/>
            <a:ext cx="1046252" cy="369332"/>
          </a:xfrm>
          <a:prstGeom prst="rect">
            <a:avLst/>
          </a:prstGeom>
          <a:noFill/>
        </p:spPr>
        <p:txBody>
          <a:bodyPr wrap="square" rtlCol="0">
            <a:spAutoFit/>
          </a:bodyPr>
          <a:lstStyle/>
          <a:p>
            <a:r>
              <a:rPr lang="en-US" sz="1800" b="1" dirty="0">
                <a:solidFill>
                  <a:srgbClr val="FF0000"/>
                </a:solidFill>
              </a:rPr>
              <a:t>Listeria</a:t>
            </a:r>
          </a:p>
        </p:txBody>
      </p:sp>
      <p:sp>
        <p:nvSpPr>
          <p:cNvPr id="30" name="TextBox 29">
            <a:extLst>
              <a:ext uri="{FF2B5EF4-FFF2-40B4-BE49-F238E27FC236}">
                <a16:creationId xmlns:a16="http://schemas.microsoft.com/office/drawing/2014/main" id="{B3EB463B-EA37-47C2-9DDC-CA8C8F1F3815}"/>
              </a:ext>
            </a:extLst>
          </p:cNvPr>
          <p:cNvSpPr txBox="1"/>
          <p:nvPr/>
        </p:nvSpPr>
        <p:spPr>
          <a:xfrm>
            <a:off x="8322464" y="6802051"/>
            <a:ext cx="1995932" cy="369332"/>
          </a:xfrm>
          <a:prstGeom prst="rect">
            <a:avLst/>
          </a:prstGeom>
          <a:noFill/>
        </p:spPr>
        <p:txBody>
          <a:bodyPr wrap="square" rtlCol="0">
            <a:spAutoFit/>
          </a:bodyPr>
          <a:lstStyle/>
          <a:p>
            <a:r>
              <a:rPr lang="en-US" sz="1800" b="1" dirty="0">
                <a:solidFill>
                  <a:srgbClr val="FF0000"/>
                </a:solidFill>
              </a:rPr>
              <a:t>Pseudomonas</a:t>
            </a:r>
          </a:p>
        </p:txBody>
      </p:sp>
      <p:sp>
        <p:nvSpPr>
          <p:cNvPr id="28" name="TextBox 27">
            <a:extLst>
              <a:ext uri="{FF2B5EF4-FFF2-40B4-BE49-F238E27FC236}">
                <a16:creationId xmlns:a16="http://schemas.microsoft.com/office/drawing/2014/main" id="{CAB24E03-687F-4E36-845E-BF8CE3C04A1C}"/>
              </a:ext>
            </a:extLst>
          </p:cNvPr>
          <p:cNvSpPr txBox="1"/>
          <p:nvPr/>
        </p:nvSpPr>
        <p:spPr>
          <a:xfrm>
            <a:off x="6190970" y="6809415"/>
            <a:ext cx="1661029" cy="369332"/>
          </a:xfrm>
          <a:prstGeom prst="rect">
            <a:avLst/>
          </a:prstGeom>
          <a:noFill/>
        </p:spPr>
        <p:txBody>
          <a:bodyPr wrap="square" rtlCol="0">
            <a:spAutoFit/>
          </a:bodyPr>
          <a:lstStyle/>
          <a:p>
            <a:r>
              <a:rPr lang="en-US" sz="1800" b="1" dirty="0">
                <a:solidFill>
                  <a:srgbClr val="FF0000"/>
                </a:solidFill>
              </a:rPr>
              <a:t>Salmonella</a:t>
            </a:r>
          </a:p>
        </p:txBody>
      </p:sp>
      <p:sp>
        <p:nvSpPr>
          <p:cNvPr id="2" name="TextBox 1">
            <a:extLst>
              <a:ext uri="{FF2B5EF4-FFF2-40B4-BE49-F238E27FC236}">
                <a16:creationId xmlns:a16="http://schemas.microsoft.com/office/drawing/2014/main" id="{A50DD257-84EA-44AA-946A-92AD17F473A6}"/>
              </a:ext>
            </a:extLst>
          </p:cNvPr>
          <p:cNvSpPr txBox="1"/>
          <p:nvPr/>
        </p:nvSpPr>
        <p:spPr>
          <a:xfrm>
            <a:off x="10983458" y="6802051"/>
            <a:ext cx="1139483" cy="369332"/>
          </a:xfrm>
          <a:prstGeom prst="rect">
            <a:avLst/>
          </a:prstGeom>
          <a:noFill/>
        </p:spPr>
        <p:txBody>
          <a:bodyPr wrap="square" rtlCol="0">
            <a:spAutoFit/>
          </a:bodyPr>
          <a:lstStyle/>
          <a:p>
            <a:r>
              <a:rPr lang="en-US" sz="1800" b="1" dirty="0">
                <a:solidFill>
                  <a:srgbClr val="FF0000"/>
                </a:solidFill>
              </a:rPr>
              <a:t>Bacteria</a:t>
            </a:r>
          </a:p>
        </p:txBody>
      </p:sp>
    </p:spTree>
    <p:extLst>
      <p:ext uri="{BB962C8B-B14F-4D97-AF65-F5344CB8AC3E}">
        <p14:creationId xmlns:p14="http://schemas.microsoft.com/office/powerpoint/2010/main" val="2574916460"/>
      </p:ext>
    </p:extLst>
  </p:cSld>
  <p:clrMapOvr>
    <a:masterClrMapping/>
  </p:clrMapOvr>
  <mc:AlternateContent xmlns:mc="http://schemas.openxmlformats.org/markup-compatibility/2006" xmlns:p14="http://schemas.microsoft.com/office/powerpoint/2010/main">
    <mc:Choice Requires="p14">
      <p:transition spd="slow" p14:dur="2000" advClick="0" advTm="10000">
        <p14:ripple/>
        <p:sndAc>
          <p:stSnd>
            <p:snd r:embed="rId3" name="breeze.wav"/>
          </p:stSnd>
        </p:sndAc>
      </p:transition>
    </mc:Choice>
    <mc:Fallback xmlns="">
      <p:transition spd="slow" advClick="0" advTm="10000">
        <p:fade/>
        <p:sndAc>
          <p:stSnd>
            <p:snd r:embed="rId13" name="breez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88087" y="670955"/>
            <a:ext cx="8778524" cy="964504"/>
          </a:xfrm>
        </p:spPr>
        <p:txBody>
          <a:bodyPr>
            <a:normAutofit/>
          </a:bodyPr>
          <a:lstStyle/>
          <a:p>
            <a:r>
              <a:rPr lang="en-US" sz="2672" dirty="0">
                <a:solidFill>
                  <a:srgbClr val="00B050"/>
                </a:solidFill>
              </a:rPr>
              <a:t> </a:t>
            </a:r>
            <a:r>
              <a:rPr lang="en-US" sz="4000" b="1" dirty="0">
                <a:solidFill>
                  <a:srgbClr val="00B050"/>
                </a:solidFill>
                <a:latin typeface="Bodoni MT Black" panose="02070A03080606020203" pitchFamily="18" charset="0"/>
              </a:rPr>
              <a:t>How do I use Steril 101</a:t>
            </a:r>
          </a:p>
        </p:txBody>
      </p:sp>
      <p:sp>
        <p:nvSpPr>
          <p:cNvPr id="3" name="Content Placeholder 2"/>
          <p:cNvSpPr>
            <a:spLocks noGrp="1"/>
          </p:cNvSpPr>
          <p:nvPr>
            <p:ph idx="1"/>
          </p:nvPr>
        </p:nvSpPr>
        <p:spPr>
          <a:xfrm>
            <a:off x="2088087" y="1635459"/>
            <a:ext cx="9176648" cy="4672208"/>
          </a:xfrm>
        </p:spPr>
        <p:txBody>
          <a:bodyPr>
            <a:normAutofit/>
          </a:bodyPr>
          <a:lstStyle/>
          <a:p>
            <a:pPr marL="0" indent="0">
              <a:buNone/>
            </a:pPr>
            <a:r>
              <a:rPr lang="en-US" sz="3467" b="1" dirty="0">
                <a:solidFill>
                  <a:srgbClr val="00B050"/>
                </a:solidFill>
                <a:latin typeface="Arial Black" panose="020B0A04020102020204" pitchFamily="34" charset="0"/>
                <a:ea typeface="Arial Unicode MS" panose="020B0604020202020204" pitchFamily="34" charset="-128"/>
                <a:cs typeface="Arial Unicode MS" panose="020B0604020202020204" pitchFamily="34" charset="-128"/>
              </a:rPr>
              <a:t>Simple and E.Z</a:t>
            </a:r>
          </a:p>
          <a:p>
            <a:pPr>
              <a:buClr>
                <a:srgbClr val="002060"/>
              </a:buClr>
              <a:buFont typeface="Wingdings" panose="05000000000000000000" pitchFamily="2" charset="2"/>
              <a:buChar char="Ø"/>
            </a:pPr>
            <a:r>
              <a:rPr 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These are two-part systems consisting of part A mixed with part B.  After A &amp; B are mixed, the product can be reduced with water up to 50%.</a:t>
            </a:r>
          </a:p>
          <a:p>
            <a:pPr>
              <a:buClr>
                <a:srgbClr val="002060"/>
              </a:buClr>
              <a:buFont typeface="Wingdings" panose="05000000000000000000" pitchFamily="2" charset="2"/>
              <a:buChar char="Ø"/>
            </a:pPr>
            <a:r>
              <a:rPr 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 application method is with a brush, roller or spray and it’s suggested application rate is approximately 250 to 300 square feet per gallon.  Most applications only require one coat. </a:t>
            </a:r>
          </a:p>
          <a:p>
            <a:pPr>
              <a:buClr>
                <a:srgbClr val="002060"/>
              </a:buClr>
              <a:buFont typeface="Wingdings" panose="05000000000000000000" pitchFamily="2" charset="2"/>
              <a:buChar char="Ø"/>
            </a:pPr>
            <a:r>
              <a:rPr 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Drying Time  7  hours  (depending on room temperature)</a:t>
            </a:r>
          </a:p>
          <a:p>
            <a:pPr>
              <a:buClr>
                <a:srgbClr val="002060"/>
              </a:buClr>
              <a:buFont typeface="Wingdings" panose="05000000000000000000" pitchFamily="2" charset="2"/>
              <a:buChar char="Ø"/>
            </a:pPr>
            <a:r>
              <a:rPr 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Steril 101 will also perform as an excellent anti graffiti coating.</a:t>
            </a:r>
          </a:p>
        </p:txBody>
      </p:sp>
      <p:sp>
        <p:nvSpPr>
          <p:cNvPr id="4" name="Footer Placeholder 3"/>
          <p:cNvSpPr>
            <a:spLocks noGrp="1"/>
          </p:cNvSpPr>
          <p:nvPr>
            <p:ph type="ftr" sz="quarter" idx="11"/>
          </p:nvPr>
        </p:nvSpPr>
        <p:spPr/>
        <p:txBody>
          <a:bodyPr/>
          <a:lstStyle/>
          <a:p>
            <a:r>
              <a:rPr lang="en-US"/>
              <a:t>BioCareTech</a:t>
            </a:r>
            <a:endParaRPr lang="en-US" dirty="0"/>
          </a:p>
        </p:txBody>
      </p:sp>
    </p:spTree>
    <p:extLst>
      <p:ext uri="{BB962C8B-B14F-4D97-AF65-F5344CB8AC3E}">
        <p14:creationId xmlns:p14="http://schemas.microsoft.com/office/powerpoint/2010/main" val="2283773327"/>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3" name="breez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5336" y="112733"/>
            <a:ext cx="10359025" cy="1227549"/>
          </a:xfrm>
        </p:spPr>
        <p:txBody>
          <a:bodyPr>
            <a:normAutofit/>
          </a:bodyPr>
          <a:lstStyle/>
          <a:p>
            <a:r>
              <a:rPr lang="en-US" sz="3007" b="1" dirty="0">
                <a:latin typeface="Bodoni MT Black" panose="02070A03080606020203" pitchFamily="18" charset="0"/>
              </a:rPr>
              <a:t>Why Our Products Different Than Any Other </a:t>
            </a:r>
            <a:r>
              <a:rPr lang="en-US" sz="3007" b="1" dirty="0">
                <a:solidFill>
                  <a:srgbClr val="002060"/>
                </a:solidFill>
                <a:latin typeface="Bodoni MT Black" panose="02070A03080606020203" pitchFamily="18" charset="0"/>
              </a:rPr>
              <a:t>Protective Coating</a:t>
            </a:r>
          </a:p>
        </p:txBody>
      </p:sp>
      <p:sp>
        <p:nvSpPr>
          <p:cNvPr id="3" name="Text Placeholder 2"/>
          <p:cNvSpPr>
            <a:spLocks noGrp="1"/>
          </p:cNvSpPr>
          <p:nvPr>
            <p:ph type="body" idx="1"/>
          </p:nvPr>
        </p:nvSpPr>
        <p:spPr>
          <a:xfrm>
            <a:off x="909669" y="1340284"/>
            <a:ext cx="3875273" cy="643233"/>
          </a:xfrm>
        </p:spPr>
        <p:txBody>
          <a:bodyPr>
            <a:noAutofit/>
          </a:bodyPr>
          <a:lstStyle/>
          <a:p>
            <a:r>
              <a:rPr lang="en-US" sz="3733" dirty="0">
                <a:solidFill>
                  <a:srgbClr val="002060"/>
                </a:solidFill>
                <a:latin typeface="Berlin Sans FB Demi" panose="020E0802020502020306" pitchFamily="34" charset="0"/>
              </a:rPr>
              <a:t>   </a:t>
            </a:r>
            <a:r>
              <a:rPr lang="en-US" sz="3733" dirty="0">
                <a:solidFill>
                  <a:srgbClr val="002060"/>
                </a:solidFill>
                <a:latin typeface="Bodoni MT Black" panose="02070A03080606020203" pitchFamily="18" charset="0"/>
              </a:rPr>
              <a:t>Steril 101</a:t>
            </a:r>
          </a:p>
        </p:txBody>
      </p:sp>
      <p:sp>
        <p:nvSpPr>
          <p:cNvPr id="4" name="Content Placeholder 3"/>
          <p:cNvSpPr>
            <a:spLocks noGrp="1"/>
          </p:cNvSpPr>
          <p:nvPr>
            <p:ph sz="half" idx="2"/>
          </p:nvPr>
        </p:nvSpPr>
        <p:spPr>
          <a:xfrm>
            <a:off x="1219199" y="1983518"/>
            <a:ext cx="4609579" cy="4504737"/>
          </a:xfrm>
        </p:spPr>
        <p:txBody>
          <a:bodyPr>
            <a:normAutofit fontScale="40000" lnSpcReduction="20000"/>
          </a:bodyPr>
          <a:lstStyle/>
          <a:p>
            <a:pPr marL="0" indent="0">
              <a:buNone/>
            </a:pPr>
            <a:endParaRPr lang="en-US" dirty="0">
              <a:solidFill>
                <a:srgbClr val="00B050"/>
              </a:solidFill>
            </a:endParaRP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High Performance Antimicrobial Coating</a:t>
            </a: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 Total Water Solution</a:t>
            </a: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Zero V.O.C. (Volatile Organic Compounds) </a:t>
            </a: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Green Eco Friendly </a:t>
            </a: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Eliminate 99.99% of Gram positive and negative bacteria</a:t>
            </a:r>
          </a:p>
          <a:p>
            <a:pPr>
              <a:buClr>
                <a:srgbClr val="0070C0"/>
              </a:buClr>
              <a:buFont typeface="Wingdings" panose="05000000000000000000" pitchFamily="2" charset="2"/>
              <a:buChar char="Ø"/>
            </a:pPr>
            <a:r>
              <a:rPr lang="en-US" sz="6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One coat last for 3 years</a:t>
            </a:r>
          </a:p>
        </p:txBody>
      </p:sp>
      <p:sp>
        <p:nvSpPr>
          <p:cNvPr id="5" name="Text Placeholder 4"/>
          <p:cNvSpPr>
            <a:spLocks noGrp="1"/>
          </p:cNvSpPr>
          <p:nvPr>
            <p:ph type="body" sz="quarter" idx="3"/>
          </p:nvPr>
        </p:nvSpPr>
        <p:spPr>
          <a:xfrm>
            <a:off x="6504095" y="1340284"/>
            <a:ext cx="6284979" cy="643233"/>
          </a:xfrm>
        </p:spPr>
        <p:txBody>
          <a:bodyPr>
            <a:noAutofit/>
          </a:bodyPr>
          <a:lstStyle/>
          <a:p>
            <a:r>
              <a:rPr lang="en-US" sz="3733" dirty="0">
                <a:solidFill>
                  <a:srgbClr val="002060"/>
                </a:solidFill>
                <a:latin typeface="Bodoni MT Black" panose="02070A03080606020203" pitchFamily="18" charset="0"/>
              </a:rPr>
              <a:t>Other Protective Coating</a:t>
            </a:r>
          </a:p>
        </p:txBody>
      </p:sp>
      <p:sp>
        <p:nvSpPr>
          <p:cNvPr id="6" name="Content Placeholder 5"/>
          <p:cNvSpPr>
            <a:spLocks noGrp="1"/>
          </p:cNvSpPr>
          <p:nvPr>
            <p:ph sz="quarter" idx="4"/>
          </p:nvPr>
        </p:nvSpPr>
        <p:spPr>
          <a:xfrm>
            <a:off x="6504095" y="2192055"/>
            <a:ext cx="5934250" cy="3870542"/>
          </a:xfrm>
        </p:spPr>
        <p:txBody>
          <a:bodyPr>
            <a:normAutofit/>
          </a:bodyPr>
          <a:lstStyle/>
          <a:p>
            <a:r>
              <a:rPr lang="en-US" sz="24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a:t>
            </a:r>
            <a:r>
              <a:rPr 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Zero V.O.C</a:t>
            </a:r>
          </a:p>
          <a:p>
            <a:r>
              <a:rPr lang="en-US" sz="24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 Water Based</a:t>
            </a:r>
          </a:p>
          <a:p>
            <a:r>
              <a:rPr lang="en-US" sz="24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 Other Product Reducible Up To 50%.  Just Water</a:t>
            </a:r>
          </a:p>
          <a:p>
            <a:pPr marL="0" indent="0">
              <a:buNone/>
            </a:pPr>
            <a:endParaRPr lang="en-US" dirty="0"/>
          </a:p>
        </p:txBody>
      </p:sp>
      <p:sp>
        <p:nvSpPr>
          <p:cNvPr id="7" name="Footer Placeholder 6"/>
          <p:cNvSpPr>
            <a:spLocks noGrp="1"/>
          </p:cNvSpPr>
          <p:nvPr>
            <p:ph type="ftr" sz="quarter" idx="11"/>
          </p:nvPr>
        </p:nvSpPr>
        <p:spPr/>
        <p:txBody>
          <a:bodyPr/>
          <a:lstStyle/>
          <a:p>
            <a:r>
              <a:rPr lang="en-US" dirty="0" err="1"/>
              <a:t>BioCareTech</a:t>
            </a:r>
            <a:endParaRPr lang="en-US" dirty="0"/>
          </a:p>
        </p:txBody>
      </p:sp>
      <p:pic>
        <p:nvPicPr>
          <p:cNvPr id="8" name="Picture 7"/>
          <p:cNvPicPr>
            <a:picLocks noChangeAspect="1"/>
          </p:cNvPicPr>
          <p:nvPr/>
        </p:nvPicPr>
        <p:blipFill>
          <a:blip r:embed="rId3"/>
          <a:stretch>
            <a:fillRect/>
          </a:stretch>
        </p:blipFill>
        <p:spPr>
          <a:xfrm>
            <a:off x="10578905" y="4977659"/>
            <a:ext cx="2210169" cy="1995487"/>
          </a:xfrm>
          <a:prstGeom prst="rect">
            <a:avLst/>
          </a:prstGeom>
        </p:spPr>
      </p:pic>
      <p:pic>
        <p:nvPicPr>
          <p:cNvPr id="11" name="Picture 10">
            <a:extLst>
              <a:ext uri="{FF2B5EF4-FFF2-40B4-BE49-F238E27FC236}">
                <a16:creationId xmlns:a16="http://schemas.microsoft.com/office/drawing/2014/main" id="{7DE7208F-1226-4EFC-BCAE-D5F0EFFBC999}"/>
              </a:ext>
            </a:extLst>
          </p:cNvPr>
          <p:cNvPicPr>
            <a:picLocks noChangeAspect="1"/>
          </p:cNvPicPr>
          <p:nvPr/>
        </p:nvPicPr>
        <p:blipFill>
          <a:blip r:embed="rId4"/>
          <a:stretch>
            <a:fillRect/>
          </a:stretch>
        </p:blipFill>
        <p:spPr>
          <a:xfrm>
            <a:off x="5828778" y="5291201"/>
            <a:ext cx="5010922" cy="1959868"/>
          </a:xfrm>
          <a:prstGeom prst="rect">
            <a:avLst/>
          </a:prstGeom>
        </p:spPr>
      </p:pic>
    </p:spTree>
    <p:extLst>
      <p:ext uri="{BB962C8B-B14F-4D97-AF65-F5344CB8AC3E}">
        <p14:creationId xmlns:p14="http://schemas.microsoft.com/office/powerpoint/2010/main" val="40179054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5" name="breez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4C8839-EC20-4409-BC6D-72C5D190C0B2}"/>
              </a:ext>
            </a:extLst>
          </p:cNvPr>
          <p:cNvSpPr>
            <a:spLocks noGrp="1"/>
          </p:cNvSpPr>
          <p:nvPr>
            <p:ph type="ftr" sz="quarter" idx="11"/>
          </p:nvPr>
        </p:nvSpPr>
        <p:spPr/>
        <p:txBody>
          <a:bodyPr/>
          <a:lstStyle/>
          <a:p>
            <a:r>
              <a:rPr lang="en-US"/>
              <a:t>BioCareTech</a:t>
            </a:r>
          </a:p>
        </p:txBody>
      </p:sp>
      <p:sp>
        <p:nvSpPr>
          <p:cNvPr id="3" name="Rectangle 2">
            <a:extLst>
              <a:ext uri="{FF2B5EF4-FFF2-40B4-BE49-F238E27FC236}">
                <a16:creationId xmlns:a16="http://schemas.microsoft.com/office/drawing/2014/main" id="{78605BB2-7695-43A2-9838-9673B8D9C2B0}"/>
              </a:ext>
            </a:extLst>
          </p:cNvPr>
          <p:cNvSpPr/>
          <p:nvPr/>
        </p:nvSpPr>
        <p:spPr>
          <a:xfrm>
            <a:off x="1701557" y="342053"/>
            <a:ext cx="9601686" cy="923330"/>
          </a:xfrm>
          <a:prstGeom prst="rect">
            <a:avLst/>
          </a:prstGeom>
        </p:spPr>
        <p:txBody>
          <a:bodyPr wrap="square">
            <a:spAutoFit/>
          </a:bodyPr>
          <a:lstStyle/>
          <a:p>
            <a:r>
              <a:rPr lang="en-US" sz="5400" b="1" i="1" dirty="0" err="1">
                <a:solidFill>
                  <a:srgbClr val="00B050"/>
                </a:solidFill>
              </a:rPr>
              <a:t>Steril</a:t>
            </a:r>
            <a:r>
              <a:rPr lang="en-US" sz="5400" b="1" i="1" dirty="0">
                <a:solidFill>
                  <a:srgbClr val="00B050"/>
                </a:solidFill>
              </a:rPr>
              <a:t> 101 IS SIMPLY</a:t>
            </a:r>
          </a:p>
        </p:txBody>
      </p:sp>
      <p:sp>
        <p:nvSpPr>
          <p:cNvPr id="4" name="Rectangle 3">
            <a:extLst>
              <a:ext uri="{FF2B5EF4-FFF2-40B4-BE49-F238E27FC236}">
                <a16:creationId xmlns:a16="http://schemas.microsoft.com/office/drawing/2014/main" id="{9D2A6194-72ED-48CF-B973-DC2B2B41D541}"/>
              </a:ext>
            </a:extLst>
          </p:cNvPr>
          <p:cNvSpPr/>
          <p:nvPr/>
        </p:nvSpPr>
        <p:spPr>
          <a:xfrm>
            <a:off x="1461966" y="1805982"/>
            <a:ext cx="10080868" cy="4730847"/>
          </a:xfrm>
          <a:prstGeom prst="rect">
            <a:avLst/>
          </a:prstGeom>
        </p:spPr>
        <p:txBody>
          <a:bodyPr wrap="square">
            <a:spAutoFit/>
          </a:bodyPr>
          <a:lstStyle/>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Invented to save lives</a:t>
            </a: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Designed as Green Product for friendly environment </a:t>
            </a: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Beautiful in finish performance without changing your room design or color</a:t>
            </a: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Clean, glossy finish or matte as your choice</a:t>
            </a: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Zero V.O.C (Volatile Organic Compound)</a:t>
            </a: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Eliminate 99.99% of Gram positive and negative bacteria            ( Proven and Tested by Credential Independent Lab, results can be found on our website </a:t>
            </a:r>
            <a:r>
              <a:rPr lang="en-US" sz="2400" b="1" dirty="0">
                <a:solidFill>
                  <a:prstClr val="black"/>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www.biocaretechusa.com</a:t>
            </a:r>
            <a:r>
              <a:rPr lang="en-US" sz="2400" b="1" dirty="0">
                <a:solidFill>
                  <a:prstClr val="black"/>
                </a:solidFill>
                <a:latin typeface="Verdana" panose="020B0604030504040204" pitchFamily="34" charset="0"/>
                <a:ea typeface="Verdana" panose="020B0604030504040204" pitchFamily="34" charset="0"/>
              </a:rPr>
              <a:t>)</a:t>
            </a:r>
          </a:p>
          <a:p>
            <a:endParaRPr lang="en-US" dirty="0"/>
          </a:p>
        </p:txBody>
      </p:sp>
    </p:spTree>
    <p:extLst>
      <p:ext uri="{BB962C8B-B14F-4D97-AF65-F5344CB8AC3E}">
        <p14:creationId xmlns:p14="http://schemas.microsoft.com/office/powerpoint/2010/main" val="2411627970"/>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79352" y="0"/>
            <a:ext cx="5181042" cy="1050760"/>
          </a:xfrm>
        </p:spPr>
        <p:txBody>
          <a:bodyPr>
            <a:normAutofit fontScale="90000"/>
          </a:bodyPr>
          <a:lstStyle/>
          <a:p>
            <a:r>
              <a:rPr lang="en-US" sz="4267" b="1" dirty="0">
                <a:solidFill>
                  <a:srgbClr val="00B050"/>
                </a:solidFill>
                <a:latin typeface="Bodoni MT Black" panose="02070A03080606020203" pitchFamily="18" charset="0"/>
              </a:rPr>
              <a:t>Target Market</a:t>
            </a:r>
          </a:p>
        </p:txBody>
      </p:sp>
      <p:sp>
        <p:nvSpPr>
          <p:cNvPr id="4" name="Text Placeholder 3"/>
          <p:cNvSpPr>
            <a:spLocks noGrp="1"/>
          </p:cNvSpPr>
          <p:nvPr>
            <p:ph type="body" sz="half" idx="2"/>
          </p:nvPr>
        </p:nvSpPr>
        <p:spPr>
          <a:xfrm>
            <a:off x="6717011" y="886779"/>
            <a:ext cx="4194387" cy="6086368"/>
          </a:xfrm>
        </p:spPr>
        <p:txBody>
          <a:bodyPr>
            <a:normAutofit fontScale="85000" lnSpcReduction="10000"/>
          </a:bodyPr>
          <a:lstStyle/>
          <a:p>
            <a:pPr marL="286290" indent="-286290">
              <a:buFont typeface="Wingdings" panose="05000000000000000000" pitchFamily="2" charset="2"/>
              <a:buChar char="§"/>
            </a:pPr>
            <a:endParaRPr lang="en-US" sz="2004" b="1" dirty="0"/>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Health Care Facilities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Education Facilities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Childcare Facilities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Public Areas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Cruise Ships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Offices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Homes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Food Plant Industries</a:t>
            </a:r>
          </a:p>
          <a:p>
            <a:pPr marL="457200" indent="-457200">
              <a:buClr>
                <a:srgbClr val="002060"/>
              </a:buClr>
              <a:buFont typeface="Wingdings" panose="05000000000000000000" pitchFamily="2" charset="2"/>
              <a:buChar char="Ø"/>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Gyms</a:t>
            </a:r>
          </a:p>
          <a:p>
            <a:endParaRPr lang="en-US" sz="3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4" b="1" dirty="0"/>
          </a:p>
          <a:p>
            <a:endParaRPr lang="en-US" sz="2004" b="1" dirty="0"/>
          </a:p>
          <a:p>
            <a:endParaRPr lang="en-US" dirty="0"/>
          </a:p>
          <a:p>
            <a:endParaRPr lang="en-US" dirty="0"/>
          </a:p>
        </p:txBody>
      </p:sp>
      <p:sp>
        <p:nvSpPr>
          <p:cNvPr id="9" name="AutoShape 2" descr="Image result for free pictures of hospitals floor, cruise ships, office, child care facilities"/>
          <p:cNvSpPr>
            <a:spLocks noChangeAspect="1" noChangeArrowheads="1"/>
          </p:cNvSpPr>
          <p:nvPr/>
        </p:nvSpPr>
        <p:spPr bwMode="auto">
          <a:xfrm>
            <a:off x="8407805" y="304122"/>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1389"/>
          </a:p>
        </p:txBody>
      </p:sp>
      <p:sp>
        <p:nvSpPr>
          <p:cNvPr id="11" name="AutoShape 6" descr="Image result for free pictures of hospitals floor, cruise ships, office, child care facilities"/>
          <p:cNvSpPr>
            <a:spLocks noChangeAspect="1" noChangeArrowheads="1"/>
          </p:cNvSpPr>
          <p:nvPr/>
        </p:nvSpPr>
        <p:spPr bwMode="auto">
          <a:xfrm>
            <a:off x="207433" y="-14118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1389"/>
          </a:p>
        </p:txBody>
      </p:sp>
      <p:sp>
        <p:nvSpPr>
          <p:cNvPr id="5" name="Footer Placeholder 4"/>
          <p:cNvSpPr>
            <a:spLocks noGrp="1"/>
          </p:cNvSpPr>
          <p:nvPr>
            <p:ph type="ftr" sz="quarter" idx="11"/>
          </p:nvPr>
        </p:nvSpPr>
        <p:spPr/>
        <p:txBody>
          <a:bodyPr/>
          <a:lstStyle/>
          <a:p>
            <a:r>
              <a:rPr lang="en-US"/>
              <a:t>BioCareTech</a:t>
            </a:r>
          </a:p>
        </p:txBody>
      </p:sp>
      <p:pic>
        <p:nvPicPr>
          <p:cNvPr id="3" name="Picture 2"/>
          <p:cNvPicPr>
            <a:picLocks noChangeAspect="1"/>
          </p:cNvPicPr>
          <p:nvPr/>
        </p:nvPicPr>
        <p:blipFill>
          <a:blip r:embed="rId3"/>
          <a:stretch>
            <a:fillRect/>
          </a:stretch>
        </p:blipFill>
        <p:spPr>
          <a:xfrm>
            <a:off x="410633" y="304122"/>
            <a:ext cx="5873508" cy="2667005"/>
          </a:xfrm>
          <a:prstGeom prst="rect">
            <a:avLst/>
          </a:prstGeom>
        </p:spPr>
      </p:pic>
      <p:pic>
        <p:nvPicPr>
          <p:cNvPr id="8" name="Picture 7">
            <a:extLst>
              <a:ext uri="{FF2B5EF4-FFF2-40B4-BE49-F238E27FC236}">
                <a16:creationId xmlns:a16="http://schemas.microsoft.com/office/drawing/2014/main" id="{5D78B71E-DF94-4A09-8446-11E66B88CC2B}"/>
              </a:ext>
            </a:extLst>
          </p:cNvPr>
          <p:cNvPicPr>
            <a:picLocks noChangeAspect="1"/>
          </p:cNvPicPr>
          <p:nvPr/>
        </p:nvPicPr>
        <p:blipFill>
          <a:blip r:embed="rId4"/>
          <a:stretch>
            <a:fillRect/>
          </a:stretch>
        </p:blipFill>
        <p:spPr>
          <a:xfrm>
            <a:off x="729826" y="2411363"/>
            <a:ext cx="5320245" cy="4575249"/>
          </a:xfrm>
          <a:prstGeom prst="rect">
            <a:avLst/>
          </a:prstGeom>
        </p:spPr>
      </p:pic>
    </p:spTree>
    <p:extLst>
      <p:ext uri="{BB962C8B-B14F-4D97-AF65-F5344CB8AC3E}">
        <p14:creationId xmlns:p14="http://schemas.microsoft.com/office/powerpoint/2010/main" val="50005227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5" name="breez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346" y="250265"/>
            <a:ext cx="13004800" cy="569542"/>
          </a:xfrm>
        </p:spPr>
        <p:txBody>
          <a:bodyPr>
            <a:normAutofit fontScale="90000"/>
          </a:bodyPr>
          <a:lstStyle/>
          <a:p>
            <a:r>
              <a:rPr lang="en-US" sz="4400" b="1" dirty="0">
                <a:solidFill>
                  <a:srgbClr val="002060"/>
                </a:solidFill>
                <a:latin typeface="Berlin Sans FB Demi" panose="020E0802020502020306" pitchFamily="34" charset="0"/>
              </a:rPr>
              <a:t>                                   </a:t>
            </a:r>
            <a:r>
              <a:rPr lang="en-US" sz="3600" b="1" dirty="0">
                <a:solidFill>
                  <a:srgbClr val="00B050"/>
                </a:solidFill>
                <a:latin typeface="Bodoni MT Black" panose="02070A03080606020203" pitchFamily="18" charset="0"/>
              </a:rPr>
              <a:t>Cost Savings  </a:t>
            </a:r>
            <a:br>
              <a:rPr lang="en-US" sz="3600" b="1" dirty="0">
                <a:solidFill>
                  <a:srgbClr val="00B050"/>
                </a:solidFill>
                <a:latin typeface="Bodoni MT Black" panose="02070A03080606020203" pitchFamily="18" charset="0"/>
              </a:rPr>
            </a:br>
            <a:r>
              <a:rPr lang="en-US" sz="3600" b="1" dirty="0">
                <a:solidFill>
                  <a:srgbClr val="00B050"/>
                </a:solidFill>
                <a:latin typeface="Bodoni MT Black" panose="02070A03080606020203" pitchFamily="18" charset="0"/>
              </a:rPr>
              <a:t>            </a:t>
            </a:r>
            <a:r>
              <a:rPr lang="en-US" sz="3600" dirty="0">
                <a:solidFill>
                  <a:srgbClr val="00B050"/>
                </a:solidFill>
                <a:latin typeface="Bodoni MT Black" panose="02070A03080606020203" pitchFamily="18" charset="0"/>
              </a:rPr>
              <a:t>Case Sample    :    Hospital Floor    </a:t>
            </a:r>
            <a:r>
              <a:rPr lang="en-US" sz="4133" dirty="0">
                <a:solidFill>
                  <a:srgbClr val="00B050"/>
                </a:solidFill>
                <a:latin typeface="Bodoni MT Black" panose="02070A03080606020203" pitchFamily="18" charset="0"/>
              </a:rPr>
              <a:t>                       </a:t>
            </a:r>
          </a:p>
        </p:txBody>
      </p:sp>
      <p:sp>
        <p:nvSpPr>
          <p:cNvPr id="3" name="Content Placeholder 2"/>
          <p:cNvSpPr>
            <a:spLocks noGrp="1"/>
          </p:cNvSpPr>
          <p:nvPr>
            <p:ph sz="half" idx="1"/>
          </p:nvPr>
        </p:nvSpPr>
        <p:spPr>
          <a:xfrm>
            <a:off x="996895" y="1891430"/>
            <a:ext cx="5328889" cy="5174362"/>
          </a:xfrm>
        </p:spPr>
        <p:txBody>
          <a:bodyPr>
            <a:normAutofit fontScale="62500" lnSpcReduction="20000"/>
          </a:bodyPr>
          <a:lstStyle/>
          <a:p>
            <a:pPr>
              <a:buClr>
                <a:srgbClr val="002060"/>
              </a:buClr>
              <a:buFont typeface="Wingdings" panose="05000000000000000000" pitchFamily="2" charset="2"/>
              <a:buChar char="Ø"/>
            </a:pP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Will eliminate every 3-6 months, strip &amp; waxing the floor for saving</a:t>
            </a:r>
          </a:p>
          <a:p>
            <a:pPr>
              <a:buClr>
                <a:srgbClr val="002060"/>
              </a:buClr>
              <a:buFont typeface="Wingdings" panose="05000000000000000000" pitchFamily="2" charset="2"/>
              <a:buChar char="Ø"/>
            </a:pP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 Annual nationwide cost to treat hospitalized patients with MRSA infections is estimated to be between $3.2 billions to $4.2 billions. (Infectious Control Today)</a:t>
            </a:r>
          </a:p>
          <a:p>
            <a:pPr>
              <a:buClr>
                <a:srgbClr val="002060"/>
              </a:buClr>
              <a:buFont typeface="Wingdings" panose="05000000000000000000" pitchFamily="2" charset="2"/>
              <a:buChar char="Ø"/>
            </a:pP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Each Case of MRSA hospital infection cost additional $61,000 each to treat (About Lawsuit.com)</a:t>
            </a:r>
          </a:p>
          <a:p>
            <a:pPr>
              <a:buClr>
                <a:srgbClr val="002060"/>
              </a:buClr>
              <a:buFont typeface="Wingdings" panose="05000000000000000000" pitchFamily="2" charset="2"/>
              <a:buChar char="Ø"/>
            </a:pP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MRSA infection is independently associated with an almost 50% higher likelihood of hospital death compared with MSSA infection (Int. J. </a:t>
            </a:r>
            <a:r>
              <a:rPr lang="en-US" sz="3400" b="1"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Antimicrob</a:t>
            </a: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Agents)</a:t>
            </a:r>
            <a:endParaRPr lang="en-US" sz="3400" b="1" dirty="0">
              <a:solidFill>
                <a:srgbClr val="002060"/>
              </a:solidFill>
            </a:endParaRPr>
          </a:p>
          <a:p>
            <a:pPr>
              <a:buClr>
                <a:srgbClr val="002060"/>
              </a:buClr>
              <a:buFont typeface="Wingdings" panose="05000000000000000000" pitchFamily="2" charset="2"/>
              <a:buChar char="Ø"/>
            </a:pPr>
            <a:endPar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
        <p:nvSpPr>
          <p:cNvPr id="4" name="Content Placeholder 3"/>
          <p:cNvSpPr>
            <a:spLocks noGrp="1"/>
          </p:cNvSpPr>
          <p:nvPr>
            <p:ph sz="half" idx="2"/>
          </p:nvPr>
        </p:nvSpPr>
        <p:spPr>
          <a:xfrm>
            <a:off x="6679018" y="2359298"/>
            <a:ext cx="5527040" cy="1571625"/>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marL="0" indent="0">
              <a:buNone/>
            </a:pPr>
            <a:r>
              <a:rPr lang="en-US" sz="43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Steril 101</a:t>
            </a:r>
          </a:p>
          <a:p>
            <a:pPr marL="0" indent="0">
              <a:buNone/>
            </a:pP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One </a:t>
            </a:r>
            <a:r>
              <a:rPr lang="en-US" sz="3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time</a:t>
            </a: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Coating last for 3 years and eliminates bacteria and viruses as well as high  Gloss floor.</a:t>
            </a:r>
          </a:p>
        </p:txBody>
      </p:sp>
      <p:sp>
        <p:nvSpPr>
          <p:cNvPr id="6" name="Footer Placeholder 5"/>
          <p:cNvSpPr>
            <a:spLocks noGrp="1"/>
          </p:cNvSpPr>
          <p:nvPr>
            <p:ph type="ftr" sz="quarter" idx="11"/>
          </p:nvPr>
        </p:nvSpPr>
        <p:spPr/>
        <p:txBody>
          <a:bodyPr/>
          <a:lstStyle/>
          <a:p>
            <a:r>
              <a:rPr lang="en-US"/>
              <a:t>BioCareTech</a:t>
            </a:r>
            <a:endParaRPr lang="en-US" dirty="0"/>
          </a:p>
        </p:txBody>
      </p:sp>
    </p:spTree>
    <p:extLst>
      <p:ext uri="{BB962C8B-B14F-4D97-AF65-F5344CB8AC3E}">
        <p14:creationId xmlns:p14="http://schemas.microsoft.com/office/powerpoint/2010/main" val="123618446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3" name="breeze.wav"/>
          </p:stSnd>
        </p:sndAc>
      </p:transition>
    </mc:Choice>
    <mc:Fallback xmlns="">
      <p:transition spd="slow" advTm="3000">
        <p:checker/>
        <p:sndAc>
          <p:stSnd>
            <p:snd r:embed="rId5" name="breez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pic>
        <p:nvPicPr>
          <p:cNvPr id="6" name="Picture 5"/>
          <p:cNvPicPr>
            <a:picLocks noChangeAspect="1"/>
          </p:cNvPicPr>
          <p:nvPr/>
        </p:nvPicPr>
        <p:blipFill>
          <a:blip r:embed="rId3"/>
          <a:stretch>
            <a:fillRect/>
          </a:stretch>
        </p:blipFill>
        <p:spPr>
          <a:xfrm>
            <a:off x="0" y="0"/>
            <a:ext cx="5619750" cy="7248525"/>
          </a:xfrm>
          <a:prstGeom prst="rect">
            <a:avLst/>
          </a:prstGeom>
          <a:ln>
            <a:noFill/>
          </a:ln>
          <a:effectLst>
            <a:softEdge rad="112500"/>
          </a:effectLst>
        </p:spPr>
      </p:pic>
      <p:sp>
        <p:nvSpPr>
          <p:cNvPr id="2" name="TextBox 1"/>
          <p:cNvSpPr txBox="1"/>
          <p:nvPr/>
        </p:nvSpPr>
        <p:spPr>
          <a:xfrm>
            <a:off x="5903494" y="1128984"/>
            <a:ext cx="6849979" cy="1200329"/>
          </a:xfrm>
          <a:prstGeom prst="rect">
            <a:avLst/>
          </a:prstGeom>
          <a:noFill/>
        </p:spPr>
        <p:txBody>
          <a:bodyPr wrap="square" rtlCol="0">
            <a:spAutoFit/>
          </a:bodyPr>
          <a:lstStyle/>
          <a:p>
            <a:r>
              <a:rPr lang="en-US" sz="2400" b="1" dirty="0">
                <a:solidFill>
                  <a:srgbClr val="002060"/>
                </a:solidFill>
              </a:rPr>
              <a:t>Proof of Study Report </a:t>
            </a:r>
          </a:p>
          <a:p>
            <a:r>
              <a:rPr lang="en-US" sz="2400" b="1" dirty="0">
                <a:solidFill>
                  <a:srgbClr val="002060"/>
                </a:solidFill>
              </a:rPr>
              <a:t>Eliminate 97.74% of  MRSA Bacteria</a:t>
            </a:r>
          </a:p>
          <a:p>
            <a:r>
              <a:rPr lang="en-US" sz="2400" b="1" dirty="0">
                <a:solidFill>
                  <a:srgbClr val="002060"/>
                </a:solidFill>
              </a:rPr>
              <a:t>(3 Year Artificial Accelerated Aging)</a:t>
            </a:r>
          </a:p>
        </p:txBody>
      </p:sp>
    </p:spTree>
    <p:extLst>
      <p:ext uri="{BB962C8B-B14F-4D97-AF65-F5344CB8AC3E}">
        <p14:creationId xmlns:p14="http://schemas.microsoft.com/office/powerpoint/2010/main" val="781639030"/>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pic>
        <p:nvPicPr>
          <p:cNvPr id="10" name="Picture 9"/>
          <p:cNvPicPr>
            <a:picLocks noChangeAspect="1"/>
          </p:cNvPicPr>
          <p:nvPr/>
        </p:nvPicPr>
        <p:blipFill>
          <a:blip r:embed="rId3"/>
          <a:stretch>
            <a:fillRect/>
          </a:stretch>
        </p:blipFill>
        <p:spPr>
          <a:xfrm>
            <a:off x="0" y="0"/>
            <a:ext cx="5601482" cy="7240010"/>
          </a:xfrm>
          <a:prstGeom prst="rect">
            <a:avLst/>
          </a:prstGeom>
          <a:ln>
            <a:noFill/>
          </a:ln>
          <a:effectLst>
            <a:softEdge rad="112500"/>
          </a:effectLst>
        </p:spPr>
      </p:pic>
      <p:sp>
        <p:nvSpPr>
          <p:cNvPr id="11" name="TextBox 10"/>
          <p:cNvSpPr txBox="1"/>
          <p:nvPr/>
        </p:nvSpPr>
        <p:spPr>
          <a:xfrm>
            <a:off x="5994400" y="1491347"/>
            <a:ext cx="7010400"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99.99987% of MRSA Bacteria</a:t>
            </a:r>
          </a:p>
          <a:p>
            <a:r>
              <a:rPr lang="en-US" sz="2400" b="1" dirty="0">
                <a:solidFill>
                  <a:srgbClr val="002060"/>
                </a:solidFill>
                <a:latin typeface="Arial" panose="020B0604020202020204" pitchFamily="34" charset="0"/>
                <a:cs typeface="Arial" panose="020B0604020202020204" pitchFamily="34" charset="0"/>
              </a:rPr>
              <a:t>(2 Year Artificial Accelerated Aging)</a:t>
            </a:r>
          </a:p>
        </p:txBody>
      </p:sp>
    </p:spTree>
    <p:extLst>
      <p:ext uri="{BB962C8B-B14F-4D97-AF65-F5344CB8AC3E}">
        <p14:creationId xmlns:p14="http://schemas.microsoft.com/office/powerpoint/2010/main" val="63751006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pic>
        <p:nvPicPr>
          <p:cNvPr id="7" name="Picture 6"/>
          <p:cNvPicPr>
            <a:picLocks noChangeAspect="1"/>
          </p:cNvPicPr>
          <p:nvPr/>
        </p:nvPicPr>
        <p:blipFill>
          <a:blip r:embed="rId3"/>
          <a:stretch>
            <a:fillRect/>
          </a:stretch>
        </p:blipFill>
        <p:spPr>
          <a:xfrm>
            <a:off x="0" y="0"/>
            <a:ext cx="5572903" cy="7249537"/>
          </a:xfrm>
          <a:prstGeom prst="rect">
            <a:avLst/>
          </a:prstGeom>
          <a:ln>
            <a:noFill/>
          </a:ln>
          <a:effectLst>
            <a:softEdge rad="112500"/>
          </a:effectLst>
        </p:spPr>
      </p:pic>
      <p:sp>
        <p:nvSpPr>
          <p:cNvPr id="8" name="TextBox 7"/>
          <p:cNvSpPr txBox="1"/>
          <p:nvPr/>
        </p:nvSpPr>
        <p:spPr>
          <a:xfrm>
            <a:off x="6144125" y="1531998"/>
            <a:ext cx="6593305" cy="830997"/>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98.22% of H1N1 Virus in 4 hours</a:t>
            </a:r>
          </a:p>
        </p:txBody>
      </p:sp>
    </p:spTree>
    <p:extLst>
      <p:ext uri="{BB962C8B-B14F-4D97-AF65-F5344CB8AC3E}">
        <p14:creationId xmlns:p14="http://schemas.microsoft.com/office/powerpoint/2010/main" val="128889522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sp>
        <p:nvSpPr>
          <p:cNvPr id="11" name="TextBox 10"/>
          <p:cNvSpPr txBox="1"/>
          <p:nvPr/>
        </p:nvSpPr>
        <p:spPr>
          <a:xfrm>
            <a:off x="5871411" y="1507958"/>
            <a:ext cx="7133389"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99.9997% Pseudomonas Aeruginosa </a:t>
            </a:r>
          </a:p>
          <a:p>
            <a:r>
              <a:rPr lang="en-US" sz="2400" b="1" dirty="0">
                <a:solidFill>
                  <a:srgbClr val="002060"/>
                </a:solidFill>
                <a:latin typeface="Arial" panose="020B0604020202020204" pitchFamily="34" charset="0"/>
                <a:cs typeface="Arial" panose="020B0604020202020204" pitchFamily="34" charset="0"/>
              </a:rPr>
              <a:t>(3 Year Artificial Accelerated Aging)</a:t>
            </a:r>
          </a:p>
        </p:txBody>
      </p:sp>
      <p:pic>
        <p:nvPicPr>
          <p:cNvPr id="3" name="Picture 2">
            <a:extLst>
              <a:ext uri="{FF2B5EF4-FFF2-40B4-BE49-F238E27FC236}">
                <a16:creationId xmlns:a16="http://schemas.microsoft.com/office/drawing/2014/main" id="{C749C89F-1640-40AA-A259-4744FDDA1E18}"/>
              </a:ext>
            </a:extLst>
          </p:cNvPr>
          <p:cNvPicPr>
            <a:picLocks noChangeAspect="1"/>
          </p:cNvPicPr>
          <p:nvPr/>
        </p:nvPicPr>
        <p:blipFill>
          <a:blip r:embed="rId3"/>
          <a:stretch>
            <a:fillRect/>
          </a:stretch>
        </p:blipFill>
        <p:spPr>
          <a:xfrm>
            <a:off x="-1" y="-1"/>
            <a:ext cx="5871411" cy="7330713"/>
          </a:xfrm>
          <a:prstGeom prst="rect">
            <a:avLst/>
          </a:prstGeom>
        </p:spPr>
      </p:pic>
    </p:spTree>
    <p:extLst>
      <p:ext uri="{BB962C8B-B14F-4D97-AF65-F5344CB8AC3E}">
        <p14:creationId xmlns:p14="http://schemas.microsoft.com/office/powerpoint/2010/main" val="288451381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sp>
        <p:nvSpPr>
          <p:cNvPr id="10" name="TextBox 9"/>
          <p:cNvSpPr txBox="1"/>
          <p:nvPr/>
        </p:nvSpPr>
        <p:spPr>
          <a:xfrm>
            <a:off x="6267116" y="1524178"/>
            <a:ext cx="6737684"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99.9999% of A. </a:t>
            </a:r>
            <a:r>
              <a:rPr lang="en-US" sz="2400" b="1" dirty="0" err="1">
                <a:solidFill>
                  <a:srgbClr val="002060"/>
                </a:solidFill>
                <a:latin typeface="Arial" panose="020B0604020202020204" pitchFamily="34" charset="0"/>
                <a:cs typeface="Arial" panose="020B0604020202020204" pitchFamily="34" charset="0"/>
              </a:rPr>
              <a:t>Baumannii</a:t>
            </a:r>
            <a:endParaRPr lang="en-US" sz="24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(3 Year Artificial Accelerated Aging)</a:t>
            </a:r>
          </a:p>
        </p:txBody>
      </p:sp>
      <p:pic>
        <p:nvPicPr>
          <p:cNvPr id="3" name="Picture 2">
            <a:extLst>
              <a:ext uri="{FF2B5EF4-FFF2-40B4-BE49-F238E27FC236}">
                <a16:creationId xmlns:a16="http://schemas.microsoft.com/office/drawing/2014/main" id="{4649D3F8-D271-4372-B1E1-5AFACCA2273D}"/>
              </a:ext>
            </a:extLst>
          </p:cNvPr>
          <p:cNvPicPr>
            <a:picLocks noChangeAspect="1"/>
          </p:cNvPicPr>
          <p:nvPr/>
        </p:nvPicPr>
        <p:blipFill>
          <a:blip r:embed="rId3"/>
          <a:stretch>
            <a:fillRect/>
          </a:stretch>
        </p:blipFill>
        <p:spPr>
          <a:xfrm>
            <a:off x="0" y="0"/>
            <a:ext cx="5818136" cy="7315200"/>
          </a:xfrm>
          <a:prstGeom prst="rect">
            <a:avLst/>
          </a:prstGeom>
        </p:spPr>
      </p:pic>
    </p:spTree>
    <p:extLst>
      <p:ext uri="{BB962C8B-B14F-4D97-AF65-F5344CB8AC3E}">
        <p14:creationId xmlns:p14="http://schemas.microsoft.com/office/powerpoint/2010/main" val="203183767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152400"/>
            <a:ext cx="11339890" cy="1219200"/>
          </a:xfrm>
        </p:spPr>
        <p:txBody>
          <a:bodyPr>
            <a:noAutofit/>
          </a:bodyPr>
          <a:lstStyle/>
          <a:p>
            <a:r>
              <a:rPr lang="en-US" sz="3600" b="1" dirty="0">
                <a:latin typeface="Bodoni MT Black" panose="02070A03080606020203" pitchFamily="18" charset="0"/>
              </a:rPr>
              <a:t>Who we are -</a:t>
            </a:r>
            <a:br>
              <a:rPr lang="en-US" sz="3600" b="1" dirty="0">
                <a:latin typeface="Bodoni MT Black" panose="02070A03080606020203" pitchFamily="18" charset="0"/>
              </a:rPr>
            </a:br>
            <a:r>
              <a:rPr lang="en-US" sz="3600" b="1" dirty="0">
                <a:latin typeface="Bodoni MT Black" panose="02070A03080606020203" pitchFamily="18" charset="0"/>
              </a:rPr>
              <a:t>What we do -</a:t>
            </a:r>
          </a:p>
        </p:txBody>
      </p:sp>
      <p:sp>
        <p:nvSpPr>
          <p:cNvPr id="3" name="Content Placeholder 2"/>
          <p:cNvSpPr>
            <a:spLocks noGrp="1"/>
          </p:cNvSpPr>
          <p:nvPr>
            <p:ph idx="1"/>
          </p:nvPr>
        </p:nvSpPr>
        <p:spPr>
          <a:xfrm>
            <a:off x="144379" y="376990"/>
            <a:ext cx="13004800" cy="5943600"/>
          </a:xfrm>
        </p:spPr>
        <p:txBody>
          <a:bodyPr>
            <a:normAutofit fontScale="25000" lnSpcReduction="20000"/>
          </a:bodyPr>
          <a:lstStyle/>
          <a:p>
            <a:endParaRPr lang="en-US" dirty="0"/>
          </a:p>
          <a:p>
            <a:pPr>
              <a:buClr>
                <a:srgbClr val="002060"/>
              </a:buClr>
              <a:buFont typeface="Wingdings" panose="05000000000000000000" pitchFamily="2" charset="2"/>
              <a:buChar char="Ø"/>
            </a:pPr>
            <a:r>
              <a:rPr lang="en-US" sz="12800" b="1" dirty="0">
                <a:solidFill>
                  <a:srgbClr val="002060"/>
                </a:solidFill>
                <a:latin typeface="Arial" panose="020B0604020202020204" pitchFamily="34" charset="0"/>
                <a:ea typeface="Arial Unicode MS" panose="020B0604020202020204" pitchFamily="34" charset="-128"/>
                <a:cs typeface="Arial" panose="020B0604020202020204" pitchFamily="34" charset="0"/>
              </a:rPr>
              <a:t>Bio Care Tech has been established by three people from different backgrounds with the same core values to safe life.  A Medical Doctor, a Scientist, and a Management, who all have concern for the safety of human life regarding todays issues with infectious diseases.</a:t>
            </a:r>
          </a:p>
          <a:p>
            <a:pPr>
              <a:buFont typeface="Wingdings" panose="05000000000000000000" pitchFamily="2" charset="2"/>
              <a:buChar char="Ø"/>
            </a:pPr>
            <a:endParaRPr lang="en-US" sz="7200" b="1" dirty="0">
              <a:solidFill>
                <a:srgbClr val="002060"/>
              </a:solidFill>
              <a:latin typeface="Arial" panose="020B0604020202020204" pitchFamily="34" charset="0"/>
              <a:ea typeface="Arial Unicode MS" panose="020B0604020202020204" pitchFamily="34" charset="-128"/>
              <a:cs typeface="Arial" panose="020B0604020202020204" pitchFamily="34" charset="0"/>
            </a:endParaRPr>
          </a:p>
          <a:p>
            <a:pPr>
              <a:buClr>
                <a:srgbClr val="002060"/>
              </a:buClr>
              <a:buFont typeface="Wingdings" panose="05000000000000000000" pitchFamily="2" charset="2"/>
              <a:buChar char="Ø"/>
            </a:pPr>
            <a:r>
              <a:rPr lang="en-US" sz="12800" b="1" dirty="0">
                <a:solidFill>
                  <a:srgbClr val="002060"/>
                </a:solidFill>
                <a:latin typeface="Arial" panose="020B0604020202020204" pitchFamily="34" charset="0"/>
                <a:ea typeface="Arial Unicode MS" panose="020B0604020202020204" pitchFamily="34" charset="-128"/>
                <a:cs typeface="Arial" panose="020B0604020202020204" pitchFamily="34" charset="0"/>
              </a:rPr>
              <a:t>We specialize in enhancing the technology of Antimicrobial with zero V.O.C (Volatile Organic Compound) in a water-based solution.  </a:t>
            </a:r>
          </a:p>
          <a:p>
            <a:pPr>
              <a:buFont typeface="Wingdings" panose="05000000000000000000" pitchFamily="2" charset="2"/>
              <a:buChar char="Ø"/>
            </a:pPr>
            <a:endParaRPr lang="en-US" sz="7200" b="1" dirty="0">
              <a:solidFill>
                <a:srgbClr val="002060"/>
              </a:solidFill>
              <a:latin typeface="Arial" panose="020B0604020202020204" pitchFamily="34" charset="0"/>
              <a:ea typeface="Arial Unicode MS" panose="020B0604020202020204" pitchFamily="34" charset="-128"/>
              <a:cs typeface="Arial" panose="020B0604020202020204" pitchFamily="34" charset="0"/>
            </a:endParaRPr>
          </a:p>
          <a:p>
            <a:pPr>
              <a:buClr>
                <a:srgbClr val="002060"/>
              </a:buClr>
              <a:buFont typeface="Wingdings" panose="05000000000000000000" pitchFamily="2" charset="2"/>
              <a:buChar char="Ø"/>
            </a:pPr>
            <a:r>
              <a:rPr lang="en-US" sz="12800" b="1" dirty="0">
                <a:solidFill>
                  <a:srgbClr val="002060"/>
                </a:solidFill>
                <a:latin typeface="Arial" panose="020B0604020202020204" pitchFamily="34" charset="0"/>
                <a:ea typeface="Arial Unicode MS" panose="020B0604020202020204" pitchFamily="34" charset="-128"/>
                <a:cs typeface="Arial" panose="020B0604020202020204" pitchFamily="34" charset="0"/>
              </a:rPr>
              <a:t>Bio Care Tech has developed an environmentally green product in a high-performance protective coating with excellent antimicrobial properties that eliminate MRSA, Pseudomonas, Acinetobacter, CRE, C. Auris and H1N1.</a:t>
            </a:r>
          </a:p>
        </p:txBody>
      </p:sp>
      <p:sp>
        <p:nvSpPr>
          <p:cNvPr id="4" name="Footer Placeholder 3"/>
          <p:cNvSpPr>
            <a:spLocks noGrp="1"/>
          </p:cNvSpPr>
          <p:nvPr>
            <p:ph type="ftr" sz="quarter" idx="11"/>
          </p:nvPr>
        </p:nvSpPr>
        <p:spPr>
          <a:xfrm>
            <a:off x="729826" y="7077204"/>
            <a:ext cx="8046720" cy="237995"/>
          </a:xfrm>
        </p:spPr>
        <p:txBody>
          <a:bodyPr/>
          <a:lstStyle/>
          <a:p>
            <a:r>
              <a:rPr lang="en-US" dirty="0" err="1"/>
              <a:t>BioCareTech</a:t>
            </a:r>
            <a:endParaRPr lang="en-US" dirty="0"/>
          </a:p>
        </p:txBody>
      </p:sp>
    </p:spTree>
    <p:extLst>
      <p:ext uri="{BB962C8B-B14F-4D97-AF65-F5344CB8AC3E}">
        <p14:creationId xmlns:p14="http://schemas.microsoft.com/office/powerpoint/2010/main" val="947374831"/>
      </p:ext>
    </p:extLst>
  </p:cSld>
  <p:clrMapOvr>
    <a:masterClrMapping/>
  </p:clrMapOvr>
  <mc:AlternateContent xmlns:mc="http://schemas.openxmlformats.org/markup-compatibility/2006" xmlns:p14="http://schemas.microsoft.com/office/powerpoint/2010/main">
    <mc:Choice Requires="p14">
      <p:transition p14:dur="10">
        <p:checker/>
        <p:sndAc>
          <p:stSnd>
            <p:snd r:embed="rId2" name="breeze.wav"/>
          </p:stSnd>
        </p:sndAc>
      </p:transition>
    </mc:Choice>
    <mc:Fallback xmlns="">
      <p:transition>
        <p:checker/>
        <p:sndAc>
          <p:stSnd>
            <p:snd r:embed="rId3" name="breez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sp>
        <p:nvSpPr>
          <p:cNvPr id="8" name="TextBox 7"/>
          <p:cNvSpPr txBox="1"/>
          <p:nvPr/>
        </p:nvSpPr>
        <p:spPr>
          <a:xfrm>
            <a:off x="6491706" y="1668379"/>
            <a:ext cx="6513094"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99.97% of </a:t>
            </a:r>
            <a:r>
              <a:rPr lang="en-US" sz="2400" b="1" dirty="0" err="1">
                <a:solidFill>
                  <a:srgbClr val="002060"/>
                </a:solidFill>
                <a:latin typeface="Arial" panose="020B0604020202020204" pitchFamily="34" charset="0"/>
                <a:cs typeface="Arial" panose="020B0604020202020204" pitchFamily="34" charset="0"/>
              </a:rPr>
              <a:t>E.Cloacae</a:t>
            </a:r>
            <a:r>
              <a:rPr lang="en-US" sz="2400" b="1" dirty="0">
                <a:solidFill>
                  <a:srgbClr val="002060"/>
                </a:solidFill>
                <a:latin typeface="Arial" panose="020B0604020202020204" pitchFamily="34" charset="0"/>
                <a:cs typeface="Arial" panose="020B0604020202020204" pitchFamily="34" charset="0"/>
              </a:rPr>
              <a:t> (CRE)</a:t>
            </a:r>
          </a:p>
          <a:p>
            <a:r>
              <a:rPr lang="en-US" sz="2400" b="1" dirty="0">
                <a:solidFill>
                  <a:srgbClr val="002060"/>
                </a:solidFill>
                <a:latin typeface="Arial" panose="020B0604020202020204" pitchFamily="34" charset="0"/>
                <a:cs typeface="Arial" panose="020B0604020202020204" pitchFamily="34" charset="0"/>
              </a:rPr>
              <a:t>(3 Year Artificial Accelerated Aging)</a:t>
            </a:r>
          </a:p>
        </p:txBody>
      </p:sp>
      <p:pic>
        <p:nvPicPr>
          <p:cNvPr id="6" name="Content Placeholder 5">
            <a:extLst>
              <a:ext uri="{FF2B5EF4-FFF2-40B4-BE49-F238E27FC236}">
                <a16:creationId xmlns:a16="http://schemas.microsoft.com/office/drawing/2014/main" id="{0CF1079C-18AD-4A42-A7CA-22BA0EB8F888}"/>
              </a:ext>
            </a:extLst>
          </p:cNvPr>
          <p:cNvPicPr>
            <a:picLocks noGrp="1" noChangeAspect="1"/>
          </p:cNvPicPr>
          <p:nvPr>
            <p:ph sz="half" idx="1"/>
          </p:nvPr>
        </p:nvPicPr>
        <p:blipFill>
          <a:blip r:embed="rId3"/>
          <a:stretch>
            <a:fillRect/>
          </a:stretch>
        </p:blipFill>
        <p:spPr>
          <a:xfrm>
            <a:off x="0" y="0"/>
            <a:ext cx="5823284" cy="7321674"/>
          </a:xfrm>
        </p:spPr>
      </p:pic>
    </p:spTree>
    <p:extLst>
      <p:ext uri="{BB962C8B-B14F-4D97-AF65-F5344CB8AC3E}">
        <p14:creationId xmlns:p14="http://schemas.microsoft.com/office/powerpoint/2010/main" val="221282312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sp>
        <p:nvSpPr>
          <p:cNvPr id="8" name="TextBox 7"/>
          <p:cNvSpPr txBox="1"/>
          <p:nvPr/>
        </p:nvSpPr>
        <p:spPr>
          <a:xfrm>
            <a:off x="6491706" y="1668379"/>
            <a:ext cx="6513094"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99.97% of C. Auris</a:t>
            </a:r>
          </a:p>
          <a:p>
            <a:endParaRPr lang="en-US" sz="2400" b="1" dirty="0">
              <a:solidFill>
                <a:srgbClr val="002060"/>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0CF1079C-18AD-4A42-A7CA-22BA0EB8F888}"/>
              </a:ext>
            </a:extLst>
          </p:cNvPr>
          <p:cNvPicPr>
            <a:picLocks noGrp="1" noChangeAspect="1"/>
          </p:cNvPicPr>
          <p:nvPr>
            <p:ph sz="half" idx="1"/>
          </p:nvPr>
        </p:nvPicPr>
        <p:blipFill>
          <a:blip r:embed="rId3"/>
          <a:srcRect/>
          <a:stretch/>
        </p:blipFill>
        <p:spPr>
          <a:xfrm>
            <a:off x="0" y="21284"/>
            <a:ext cx="5823284" cy="7279105"/>
          </a:xfrm>
        </p:spPr>
      </p:pic>
    </p:spTree>
    <p:extLst>
      <p:ext uri="{BB962C8B-B14F-4D97-AF65-F5344CB8AC3E}">
        <p14:creationId xmlns:p14="http://schemas.microsoft.com/office/powerpoint/2010/main" val="378804120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BioCareTech</a:t>
            </a:r>
          </a:p>
        </p:txBody>
      </p:sp>
      <p:sp>
        <p:nvSpPr>
          <p:cNvPr id="8" name="TextBox 7"/>
          <p:cNvSpPr txBox="1"/>
          <p:nvPr/>
        </p:nvSpPr>
        <p:spPr>
          <a:xfrm>
            <a:off x="6491706" y="1668379"/>
            <a:ext cx="6513094" cy="830997"/>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Proof of Study Report</a:t>
            </a:r>
          </a:p>
          <a:p>
            <a:r>
              <a:rPr lang="en-US" sz="2400" b="1" dirty="0">
                <a:solidFill>
                  <a:srgbClr val="002060"/>
                </a:solidFill>
                <a:latin typeface="Arial" panose="020B0604020202020204" pitchFamily="34" charset="0"/>
                <a:cs typeface="Arial" panose="020B0604020202020204" pitchFamily="34" charset="0"/>
              </a:rPr>
              <a:t>Eliminate 99.40% of A. </a:t>
            </a:r>
            <a:r>
              <a:rPr lang="en-US" sz="2400" b="1" dirty="0" err="1">
                <a:solidFill>
                  <a:srgbClr val="002060"/>
                </a:solidFill>
                <a:latin typeface="Arial" panose="020B0604020202020204" pitchFamily="34" charset="0"/>
                <a:cs typeface="Arial" panose="020B0604020202020204" pitchFamily="34" charset="0"/>
              </a:rPr>
              <a:t>Brasiliensis</a:t>
            </a:r>
            <a:endParaRPr lang="en-US" sz="2400" b="1" dirty="0">
              <a:solidFill>
                <a:srgbClr val="002060"/>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0CF1079C-18AD-4A42-A7CA-22BA0EB8F888}"/>
              </a:ext>
            </a:extLst>
          </p:cNvPr>
          <p:cNvPicPr>
            <a:picLocks noGrp="1" noChangeAspect="1"/>
          </p:cNvPicPr>
          <p:nvPr>
            <p:ph sz="half" idx="1"/>
          </p:nvPr>
        </p:nvPicPr>
        <p:blipFill>
          <a:blip r:embed="rId3"/>
          <a:srcRect/>
          <a:stretch/>
        </p:blipFill>
        <p:spPr>
          <a:xfrm>
            <a:off x="0" y="28574"/>
            <a:ext cx="5823284" cy="7264525"/>
          </a:xfrm>
        </p:spPr>
      </p:pic>
    </p:spTree>
    <p:extLst>
      <p:ext uri="{BB962C8B-B14F-4D97-AF65-F5344CB8AC3E}">
        <p14:creationId xmlns:p14="http://schemas.microsoft.com/office/powerpoint/2010/main" val="55797151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4C8839-EC20-4409-BC6D-72C5D190C0B2}"/>
              </a:ext>
            </a:extLst>
          </p:cNvPr>
          <p:cNvSpPr>
            <a:spLocks noGrp="1"/>
          </p:cNvSpPr>
          <p:nvPr>
            <p:ph type="ftr" sz="quarter" idx="11"/>
          </p:nvPr>
        </p:nvSpPr>
        <p:spPr/>
        <p:txBody>
          <a:bodyPr/>
          <a:lstStyle/>
          <a:p>
            <a:r>
              <a:rPr lang="en-US"/>
              <a:t>BioCareTech</a:t>
            </a:r>
          </a:p>
        </p:txBody>
      </p:sp>
      <p:sp>
        <p:nvSpPr>
          <p:cNvPr id="3" name="Rectangle 2">
            <a:extLst>
              <a:ext uri="{FF2B5EF4-FFF2-40B4-BE49-F238E27FC236}">
                <a16:creationId xmlns:a16="http://schemas.microsoft.com/office/drawing/2014/main" id="{78605BB2-7695-43A2-9838-9673B8D9C2B0}"/>
              </a:ext>
            </a:extLst>
          </p:cNvPr>
          <p:cNvSpPr/>
          <p:nvPr/>
        </p:nvSpPr>
        <p:spPr>
          <a:xfrm>
            <a:off x="1701557" y="342053"/>
            <a:ext cx="9601686" cy="923330"/>
          </a:xfrm>
          <a:prstGeom prst="rect">
            <a:avLst/>
          </a:prstGeom>
        </p:spPr>
        <p:txBody>
          <a:bodyPr wrap="square">
            <a:spAutoFit/>
          </a:bodyPr>
          <a:lstStyle/>
          <a:p>
            <a:r>
              <a:rPr lang="en-US" sz="5400" b="1" i="1" dirty="0" err="1">
                <a:solidFill>
                  <a:srgbClr val="00B050"/>
                </a:solidFill>
              </a:rPr>
              <a:t>Steril</a:t>
            </a:r>
            <a:r>
              <a:rPr lang="en-US" sz="5400" b="1" i="1" dirty="0">
                <a:solidFill>
                  <a:srgbClr val="00B050"/>
                </a:solidFill>
              </a:rPr>
              <a:t> 101 Case Study Report</a:t>
            </a:r>
          </a:p>
        </p:txBody>
      </p:sp>
      <p:sp>
        <p:nvSpPr>
          <p:cNvPr id="4" name="Rectangle 3">
            <a:extLst>
              <a:ext uri="{FF2B5EF4-FFF2-40B4-BE49-F238E27FC236}">
                <a16:creationId xmlns:a16="http://schemas.microsoft.com/office/drawing/2014/main" id="{9D2A6194-72ED-48CF-B973-DC2B2B41D541}"/>
              </a:ext>
            </a:extLst>
          </p:cNvPr>
          <p:cNvSpPr/>
          <p:nvPr/>
        </p:nvSpPr>
        <p:spPr>
          <a:xfrm>
            <a:off x="1701557" y="1948857"/>
            <a:ext cx="10080868" cy="2567498"/>
          </a:xfrm>
          <a:prstGeom prst="rect">
            <a:avLst/>
          </a:prstGeom>
        </p:spPr>
        <p:txBody>
          <a:bodyPr wrap="square">
            <a:spAutoFit/>
          </a:bodyPr>
          <a:lstStyle/>
          <a:p>
            <a:pPr>
              <a:buClr>
                <a:srgbClr val="002060"/>
              </a:buClr>
            </a:pPr>
            <a:r>
              <a:rPr lang="en-US" sz="2800" b="1" dirty="0">
                <a:solidFill>
                  <a:schemeClr val="bg2">
                    <a:lumMod val="50000"/>
                  </a:schemeClr>
                </a:solidFill>
                <a:latin typeface="Verdana" panose="020B0604030504040204" pitchFamily="34" charset="0"/>
                <a:ea typeface="Verdana" panose="020B0604030504040204" pitchFamily="34" charset="0"/>
              </a:rPr>
              <a:t>The Only One High Performance Concentrate Antimicrobial Clear Permanent Coating with Real Active Ingredients and Water Based</a:t>
            </a:r>
          </a:p>
          <a:p>
            <a:pPr>
              <a:buClr>
                <a:srgbClr val="002060"/>
              </a:buClr>
            </a:pPr>
            <a:endParaRPr lang="en-US" sz="2800" b="1" dirty="0">
              <a:solidFill>
                <a:schemeClr val="bg2">
                  <a:lumMod val="50000"/>
                </a:schemeClr>
              </a:solidFill>
              <a:latin typeface="Verdana" panose="020B0604030504040204" pitchFamily="34" charset="0"/>
              <a:ea typeface="Verdana" panose="020B0604030504040204" pitchFamily="34" charset="0"/>
            </a:endParaRPr>
          </a:p>
          <a:p>
            <a:pPr>
              <a:buClr>
                <a:srgbClr val="002060"/>
              </a:buClr>
            </a:pPr>
            <a:r>
              <a:rPr lang="en-US" sz="2800" b="1" dirty="0">
                <a:solidFill>
                  <a:schemeClr val="bg2">
                    <a:lumMod val="50000"/>
                  </a:schemeClr>
                </a:solidFill>
                <a:latin typeface="Verdana" panose="020B0604030504040204" pitchFamily="34" charset="0"/>
                <a:ea typeface="Verdana" panose="020B0604030504040204" pitchFamily="34" charset="0"/>
              </a:rPr>
              <a:t>2017</a:t>
            </a:r>
          </a:p>
          <a:p>
            <a:pPr>
              <a:buClr>
                <a:srgbClr val="002060"/>
              </a:buClr>
            </a:pPr>
            <a:endParaRPr lang="en-US" b="1" dirty="0">
              <a:solidFill>
                <a:schemeClr val="bg2">
                  <a:lumMod val="50000"/>
                </a:schemeClr>
              </a:solidFill>
              <a:latin typeface="Verdana" panose="020B0604030504040204" pitchFamily="34" charset="0"/>
              <a:ea typeface="Verdana" panose="020B0604030504040204" pitchFamily="34" charset="0"/>
            </a:endParaRPr>
          </a:p>
          <a:p>
            <a:endParaRPr lang="en-US" dirty="0"/>
          </a:p>
        </p:txBody>
      </p:sp>
      <p:pic>
        <p:nvPicPr>
          <p:cNvPr id="5" name="Picture 4">
            <a:extLst>
              <a:ext uri="{FF2B5EF4-FFF2-40B4-BE49-F238E27FC236}">
                <a16:creationId xmlns:a16="http://schemas.microsoft.com/office/drawing/2014/main" id="{E87286EA-647A-4928-BB88-A146441BED23}"/>
              </a:ext>
            </a:extLst>
          </p:cNvPr>
          <p:cNvPicPr>
            <a:picLocks noChangeAspect="1"/>
          </p:cNvPicPr>
          <p:nvPr/>
        </p:nvPicPr>
        <p:blipFill>
          <a:blip r:embed="rId3"/>
          <a:stretch>
            <a:fillRect/>
          </a:stretch>
        </p:blipFill>
        <p:spPr>
          <a:xfrm>
            <a:off x="10578905" y="4977659"/>
            <a:ext cx="2210169" cy="1995487"/>
          </a:xfrm>
          <a:prstGeom prst="rect">
            <a:avLst/>
          </a:prstGeom>
        </p:spPr>
      </p:pic>
      <p:pic>
        <p:nvPicPr>
          <p:cNvPr id="6" name="Picture 5">
            <a:extLst>
              <a:ext uri="{FF2B5EF4-FFF2-40B4-BE49-F238E27FC236}">
                <a16:creationId xmlns:a16="http://schemas.microsoft.com/office/drawing/2014/main" id="{750EC181-524E-4444-8D9E-5A8E6AC2B13C}"/>
              </a:ext>
            </a:extLst>
          </p:cNvPr>
          <p:cNvPicPr>
            <a:picLocks noChangeAspect="1"/>
          </p:cNvPicPr>
          <p:nvPr/>
        </p:nvPicPr>
        <p:blipFill>
          <a:blip r:embed="rId4"/>
          <a:stretch>
            <a:fillRect/>
          </a:stretch>
        </p:blipFill>
        <p:spPr>
          <a:xfrm>
            <a:off x="5828778" y="5291201"/>
            <a:ext cx="5010922" cy="1959868"/>
          </a:xfrm>
          <a:prstGeom prst="rect">
            <a:avLst/>
          </a:prstGeom>
        </p:spPr>
      </p:pic>
    </p:spTree>
    <p:extLst>
      <p:ext uri="{BB962C8B-B14F-4D97-AF65-F5344CB8AC3E}">
        <p14:creationId xmlns:p14="http://schemas.microsoft.com/office/powerpoint/2010/main" val="71652193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5" name="breeze.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BioCareTech</a:t>
            </a:r>
            <a:endParaRPr lang="en-US" dirty="0"/>
          </a:p>
        </p:txBody>
      </p:sp>
      <p:sp>
        <p:nvSpPr>
          <p:cNvPr id="3" name="Rectangle 2"/>
          <p:cNvSpPr/>
          <p:nvPr/>
        </p:nvSpPr>
        <p:spPr>
          <a:xfrm>
            <a:off x="287337" y="1266328"/>
            <a:ext cx="12430125" cy="5706819"/>
          </a:xfrm>
          <a:prstGeom prst="rect">
            <a:avLst/>
          </a:prstGeom>
        </p:spPr>
        <p:txBody>
          <a:bodyPr wrap="square">
            <a:spAutoFit/>
          </a:bodyPr>
          <a:lstStyle/>
          <a:p>
            <a:pPr marL="342900" indent="-342900">
              <a:buClr>
                <a:srgbClr val="002060"/>
              </a:buClr>
              <a:buFont typeface="Wingdings" panose="05000000000000000000" pitchFamily="2" charset="2"/>
              <a:buChar char="Ø"/>
            </a:pPr>
            <a:r>
              <a:rPr lang="en-US" sz="1600" b="1" dirty="0">
                <a:solidFill>
                  <a:schemeClr val="bg2">
                    <a:lumMod val="50000"/>
                  </a:schemeClr>
                </a:solidFill>
                <a:latin typeface="Verdana" panose="020B0604030504040204" pitchFamily="34" charset="0"/>
                <a:ea typeface="Verdana" panose="020B0604030504040204" pitchFamily="34" charset="0"/>
              </a:rPr>
              <a:t>California Senator Jerry Hill plan to introduce a bill to require California hospital to report infected with superbug CRE. </a:t>
            </a:r>
          </a:p>
          <a:p>
            <a:pPr>
              <a:buClr>
                <a:srgbClr val="002060"/>
              </a:buClr>
            </a:pPr>
            <a:endParaRPr lang="en-US" sz="1600" b="1" dirty="0">
              <a:solidFill>
                <a:schemeClr val="bg2">
                  <a:lumMod val="50000"/>
                </a:schemeClr>
              </a:solidFill>
              <a:latin typeface="Verdana" panose="020B0604030504040204" pitchFamily="34" charset="0"/>
              <a:ea typeface="Verdana" panose="020B0604030504040204" pitchFamily="34" charset="0"/>
            </a:endParaRPr>
          </a:p>
          <a:p>
            <a:pPr marL="342900" indent="-342900">
              <a:buClr>
                <a:srgbClr val="002060"/>
              </a:buClr>
              <a:buFont typeface="Wingdings" panose="05000000000000000000" pitchFamily="2" charset="2"/>
              <a:buChar char="Ø"/>
            </a:pPr>
            <a:r>
              <a:rPr lang="en-US" sz="1600" b="1" dirty="0">
                <a:solidFill>
                  <a:schemeClr val="bg2">
                    <a:lumMod val="50000"/>
                  </a:schemeClr>
                </a:solidFill>
                <a:latin typeface="Verdana" panose="020B0604030504040204" pitchFamily="34" charset="0"/>
                <a:ea typeface="Verdana" panose="020B0604030504040204" pitchFamily="34" charset="0"/>
              </a:rPr>
              <a:t>Global leaders met at the United Nations General Assembly in New York in September 2016 to commit to fighting antimicrobial resistance together. This was only the fourth time in the history of the UN that a health topic is discussed at the General Assembly.</a:t>
            </a:r>
          </a:p>
          <a:p>
            <a:pPr>
              <a:buClr>
                <a:srgbClr val="002060"/>
              </a:buClr>
            </a:pPr>
            <a:endParaRPr lang="en-US" sz="1600" b="1" dirty="0">
              <a:solidFill>
                <a:schemeClr val="bg2">
                  <a:lumMod val="50000"/>
                </a:schemeClr>
              </a:solidFill>
              <a:latin typeface="Verdana" panose="020B0604030504040204" pitchFamily="34" charset="0"/>
              <a:ea typeface="Verdana" panose="020B0604030504040204" pitchFamily="34" charset="0"/>
            </a:endParaRPr>
          </a:p>
          <a:p>
            <a:pPr marL="342900" indent="-342900">
              <a:buClr>
                <a:srgbClr val="002060"/>
              </a:buClr>
              <a:buFont typeface="Wingdings" panose="05000000000000000000" pitchFamily="2" charset="2"/>
              <a:buChar char="Ø"/>
            </a:pPr>
            <a:r>
              <a:rPr lang="en-US" sz="1600" b="1" dirty="0">
                <a:solidFill>
                  <a:schemeClr val="bg2">
                    <a:lumMod val="50000"/>
                  </a:schemeClr>
                </a:solidFill>
                <a:latin typeface="Verdana" panose="020B0604030504040204" pitchFamily="34" charset="0"/>
                <a:ea typeface="Verdana" panose="020B0604030504040204" pitchFamily="34" charset="0"/>
              </a:rPr>
              <a:t> Jim O'Neill, (former Goldman Sachs Group, Economist)in London, chaired a commission that said without policy changes to combat drug resistance, an estimated $100 trillion in economic output could be put at risk by 2050. </a:t>
            </a:r>
          </a:p>
          <a:p>
            <a:pPr>
              <a:buClr>
                <a:srgbClr val="002060"/>
              </a:buClr>
            </a:pPr>
            <a:endParaRPr lang="en-US" sz="1600" b="1" dirty="0">
              <a:solidFill>
                <a:schemeClr val="bg2">
                  <a:lumMod val="50000"/>
                </a:schemeClr>
              </a:solidFill>
              <a:latin typeface="Verdana" panose="020B0604030504040204" pitchFamily="34" charset="0"/>
              <a:ea typeface="Verdana" panose="020B0604030504040204" pitchFamily="34" charset="0"/>
            </a:endParaRPr>
          </a:p>
          <a:p>
            <a:pPr marL="342900" indent="-342900">
              <a:buClr>
                <a:srgbClr val="002060"/>
              </a:buClr>
              <a:buFont typeface="Wingdings" panose="05000000000000000000" pitchFamily="2" charset="2"/>
              <a:buChar char="Ø"/>
            </a:pPr>
            <a:r>
              <a:rPr lang="en-US" sz="1600" b="1" dirty="0">
                <a:solidFill>
                  <a:schemeClr val="bg2">
                    <a:lumMod val="50000"/>
                  </a:schemeClr>
                </a:solidFill>
                <a:latin typeface="Verdana" panose="020B0604030504040204" pitchFamily="34" charset="0"/>
                <a:ea typeface="Verdana" panose="020B0604030504040204" pitchFamily="34" charset="0"/>
              </a:rPr>
              <a:t>the World Bank said drug-resistant infections could cause global economic damage comparable to the 2008 financial crisis. Under a worst-case scenario, the bank projects that low-income countries could lose more than 5 percent of their GDP and that up to 28 million people, mostly in developing countries, could be pushed into poverty by 2050.</a:t>
            </a:r>
          </a:p>
          <a:p>
            <a:pPr>
              <a:buClr>
                <a:srgbClr val="002060"/>
              </a:buClr>
            </a:pPr>
            <a:endParaRPr lang="en-US" sz="1600" b="1" dirty="0">
              <a:solidFill>
                <a:schemeClr val="bg2">
                  <a:lumMod val="50000"/>
                </a:schemeClr>
              </a:solidFill>
              <a:latin typeface="Verdana" panose="020B0604030504040204" pitchFamily="34" charset="0"/>
              <a:ea typeface="Verdana" panose="020B0604030504040204" pitchFamily="34" charset="0"/>
            </a:endParaRPr>
          </a:p>
          <a:p>
            <a:pPr marL="342900" indent="-342900">
              <a:buClr>
                <a:srgbClr val="002060"/>
              </a:buClr>
              <a:buFont typeface="Wingdings" panose="05000000000000000000" pitchFamily="2" charset="2"/>
              <a:buChar char="Ø"/>
            </a:pPr>
            <a:r>
              <a:rPr lang="en-US" sz="1600" b="1" dirty="0">
                <a:solidFill>
                  <a:schemeClr val="bg2">
                    <a:lumMod val="50000"/>
                  </a:schemeClr>
                </a:solidFill>
                <a:latin typeface="Verdana" panose="020B0604030504040204" pitchFamily="34" charset="0"/>
                <a:ea typeface="Verdana" panose="020B0604030504040204" pitchFamily="34" charset="0"/>
              </a:rPr>
              <a:t>An estimated 700,000 people die every year from drug-resistant infections, according to the British commission review. Without policies to halt the spread of this resistance, the toll could soar to 10 million additional deaths annually by 2050, or one person every three seconds, according to the commission review. That’s more </a:t>
            </a:r>
            <a:r>
              <a:rPr lang="en-US" sz="2000" b="1" dirty="0">
                <a:solidFill>
                  <a:schemeClr val="bg2">
                    <a:lumMod val="50000"/>
                  </a:schemeClr>
                </a:solidFill>
                <a:latin typeface="Verdana" panose="020B0604030504040204" pitchFamily="34" charset="0"/>
                <a:ea typeface="Verdana" panose="020B0604030504040204" pitchFamily="34" charset="0"/>
              </a:rPr>
              <a:t>than the number of people now killed each year by cancer</a:t>
            </a:r>
          </a:p>
          <a:p>
            <a:pPr marL="342900" indent="-342900">
              <a:buClr>
                <a:srgbClr val="002060"/>
              </a:buClr>
              <a:buFont typeface="Wingdings" panose="05000000000000000000" pitchFamily="2" charset="2"/>
              <a:buChar char="Ø"/>
            </a:pPr>
            <a:endParaRPr lang="en-US" b="1" dirty="0">
              <a:solidFill>
                <a:schemeClr val="bg2">
                  <a:lumMod val="50000"/>
                </a:schemeClr>
              </a:solidFill>
              <a:latin typeface="Verdana" panose="020B0604030504040204" pitchFamily="34" charset="0"/>
              <a:ea typeface="Verdana" panose="020B0604030504040204" pitchFamily="34" charset="0"/>
            </a:endParaRPr>
          </a:p>
          <a:p>
            <a:endParaRPr lang="en-US" dirty="0"/>
          </a:p>
        </p:txBody>
      </p:sp>
      <p:sp>
        <p:nvSpPr>
          <p:cNvPr id="5" name="Rectangle 4"/>
          <p:cNvSpPr/>
          <p:nvPr/>
        </p:nvSpPr>
        <p:spPr>
          <a:xfrm>
            <a:off x="3495189" y="342998"/>
            <a:ext cx="5536505" cy="923330"/>
          </a:xfrm>
          <a:prstGeom prst="rect">
            <a:avLst/>
          </a:prstGeom>
        </p:spPr>
        <p:txBody>
          <a:bodyPr wrap="square">
            <a:spAutoFit/>
          </a:bodyPr>
          <a:lstStyle/>
          <a:p>
            <a:r>
              <a:rPr lang="en-US" sz="5400" b="1" i="1" dirty="0">
                <a:solidFill>
                  <a:srgbClr val="00B050"/>
                </a:solidFill>
              </a:rPr>
              <a:t>Recent Events</a:t>
            </a:r>
          </a:p>
        </p:txBody>
      </p:sp>
    </p:spTree>
    <p:extLst>
      <p:ext uri="{BB962C8B-B14F-4D97-AF65-F5344CB8AC3E}">
        <p14:creationId xmlns:p14="http://schemas.microsoft.com/office/powerpoint/2010/main" val="237606839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3" name="breez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9612983"/>
              </p:ext>
            </p:extLst>
          </p:nvPr>
        </p:nvGraphicFramePr>
        <p:xfrm>
          <a:off x="970350" y="563671"/>
          <a:ext cx="11140369" cy="6259941"/>
        </p:xfrm>
        <a:graphic>
          <a:graphicData uri="http://schemas.openxmlformats.org/drawingml/2006/table">
            <a:tbl>
              <a:tblPr firstRow="1" bandRow="1">
                <a:tableStyleId>{5C22544A-7EE6-4342-B048-85BDC9FD1C3A}</a:tableStyleId>
              </a:tblPr>
              <a:tblGrid>
                <a:gridCol w="2263394">
                  <a:extLst>
                    <a:ext uri="{9D8B030D-6E8A-4147-A177-3AD203B41FA5}">
                      <a16:colId xmlns:a16="http://schemas.microsoft.com/office/drawing/2014/main" val="20000"/>
                    </a:ext>
                  </a:extLst>
                </a:gridCol>
                <a:gridCol w="2180897">
                  <a:extLst>
                    <a:ext uri="{9D8B030D-6E8A-4147-A177-3AD203B41FA5}">
                      <a16:colId xmlns:a16="http://schemas.microsoft.com/office/drawing/2014/main" val="20001"/>
                    </a:ext>
                  </a:extLst>
                </a:gridCol>
                <a:gridCol w="2345887">
                  <a:extLst>
                    <a:ext uri="{9D8B030D-6E8A-4147-A177-3AD203B41FA5}">
                      <a16:colId xmlns:a16="http://schemas.microsoft.com/office/drawing/2014/main" val="20002"/>
                    </a:ext>
                  </a:extLst>
                </a:gridCol>
                <a:gridCol w="2263394">
                  <a:extLst>
                    <a:ext uri="{9D8B030D-6E8A-4147-A177-3AD203B41FA5}">
                      <a16:colId xmlns:a16="http://schemas.microsoft.com/office/drawing/2014/main" val="20003"/>
                    </a:ext>
                  </a:extLst>
                </a:gridCol>
                <a:gridCol w="2086797">
                  <a:extLst>
                    <a:ext uri="{9D8B030D-6E8A-4147-A177-3AD203B41FA5}">
                      <a16:colId xmlns:a16="http://schemas.microsoft.com/office/drawing/2014/main" val="20004"/>
                    </a:ext>
                  </a:extLst>
                </a:gridCol>
              </a:tblGrid>
              <a:tr h="1490676">
                <a:tc>
                  <a:txBody>
                    <a:bodyPr/>
                    <a:lstStyle/>
                    <a:p>
                      <a:r>
                        <a:rPr lang="en-US" sz="2100" dirty="0">
                          <a:latin typeface="Arial Rounded MT Bold" panose="020F0704030504030204" pitchFamily="34" charset="0"/>
                        </a:rPr>
                        <a:t>   </a:t>
                      </a:r>
                    </a:p>
                    <a:p>
                      <a:r>
                        <a:rPr lang="en-US" sz="2100" dirty="0">
                          <a:latin typeface="Arial Rounded MT Bold" panose="020F0704030504030204" pitchFamily="34" charset="0"/>
                        </a:rPr>
                        <a:t>    </a:t>
                      </a:r>
                      <a:r>
                        <a:rPr lang="en-US" sz="2700" dirty="0">
                          <a:latin typeface="Arial Rounded MT Bold" panose="020F0704030504030204" pitchFamily="34" charset="0"/>
                        </a:rPr>
                        <a:t>Company</a:t>
                      </a:r>
                    </a:p>
                  </a:txBody>
                  <a:tcPr marL="76335" marR="76335" marT="38168" marB="38168"/>
                </a:tc>
                <a:tc>
                  <a:txBody>
                    <a:bodyPr/>
                    <a:lstStyle/>
                    <a:p>
                      <a:endParaRPr lang="en-US" sz="2700" dirty="0">
                        <a:latin typeface="Arial Rounded MT Bold" panose="020F0704030504030204" pitchFamily="34" charset="0"/>
                      </a:endParaRPr>
                    </a:p>
                    <a:p>
                      <a:r>
                        <a:rPr lang="en-US" sz="2700" dirty="0">
                          <a:latin typeface="Arial Rounded MT Bold" panose="020F0704030504030204" pitchFamily="34" charset="0"/>
                        </a:rPr>
                        <a:t>     Office</a:t>
                      </a:r>
                    </a:p>
                  </a:txBody>
                  <a:tcPr marL="76335" marR="76335" marT="38168" marB="38168"/>
                </a:tc>
                <a:tc>
                  <a:txBody>
                    <a:bodyPr/>
                    <a:lstStyle/>
                    <a:p>
                      <a:endParaRPr lang="en-US" sz="2700" dirty="0">
                        <a:latin typeface="Arial Rounded MT Bold" panose="020F0704030504030204" pitchFamily="34" charset="0"/>
                      </a:endParaRPr>
                    </a:p>
                    <a:p>
                      <a:pPr algn="ctr"/>
                      <a:r>
                        <a:rPr lang="en-US" sz="2700" dirty="0">
                          <a:latin typeface="Arial Rounded MT Bold" panose="020F0704030504030204" pitchFamily="34" charset="0"/>
                        </a:rPr>
                        <a:t>Product</a:t>
                      </a:r>
                    </a:p>
                  </a:txBody>
                  <a:tcPr marL="76335" marR="76335" marT="38168" marB="38168"/>
                </a:tc>
                <a:tc>
                  <a:txBody>
                    <a:bodyPr/>
                    <a:lstStyle/>
                    <a:p>
                      <a:pPr algn="ctr"/>
                      <a:endParaRPr lang="en-US" sz="2700" dirty="0">
                        <a:latin typeface="Arial Rounded MT Bold" panose="020F0704030504030204" pitchFamily="34" charset="0"/>
                      </a:endParaRPr>
                    </a:p>
                    <a:p>
                      <a:pPr algn="ctr"/>
                      <a:r>
                        <a:rPr lang="en-US" sz="2700" dirty="0">
                          <a:latin typeface="Arial Rounded MT Bold" panose="020F0704030504030204" pitchFamily="34" charset="0"/>
                        </a:rPr>
                        <a:t>Against</a:t>
                      </a:r>
                      <a:r>
                        <a:rPr lang="en-US" sz="2700" baseline="0" dirty="0">
                          <a:latin typeface="Arial Rounded MT Bold" panose="020F0704030504030204" pitchFamily="34" charset="0"/>
                        </a:rPr>
                        <a:t> Bacteria</a:t>
                      </a:r>
                      <a:endParaRPr lang="en-US" sz="2700" dirty="0">
                        <a:latin typeface="Arial Rounded MT Bold" panose="020F0704030504030204" pitchFamily="34" charset="0"/>
                      </a:endParaRPr>
                    </a:p>
                  </a:txBody>
                  <a:tcPr marL="76335" marR="76335" marT="38168" marB="38168"/>
                </a:tc>
                <a:tc>
                  <a:txBody>
                    <a:bodyPr/>
                    <a:lstStyle/>
                    <a:p>
                      <a:pPr algn="ctr"/>
                      <a:endParaRPr lang="en-US" sz="2700" dirty="0">
                        <a:latin typeface="Arial Rounded MT Bold" panose="020F0704030504030204" pitchFamily="34" charset="0"/>
                      </a:endParaRPr>
                    </a:p>
                    <a:p>
                      <a:pPr algn="ctr"/>
                      <a:r>
                        <a:rPr lang="en-US" sz="2700" dirty="0">
                          <a:latin typeface="Arial Rounded MT Bold" panose="020F0704030504030204" pitchFamily="34" charset="0"/>
                        </a:rPr>
                        <a:t>Water</a:t>
                      </a:r>
                      <a:r>
                        <a:rPr lang="en-US" sz="2700" baseline="0" dirty="0">
                          <a:latin typeface="Arial Rounded MT Bold" panose="020F0704030504030204" pitchFamily="34" charset="0"/>
                        </a:rPr>
                        <a:t> Base Coating</a:t>
                      </a:r>
                      <a:endParaRPr lang="en-US" sz="2700" dirty="0">
                        <a:latin typeface="Arial Rounded MT Bold" panose="020F0704030504030204" pitchFamily="34" charset="0"/>
                      </a:endParaRPr>
                    </a:p>
                  </a:txBody>
                  <a:tcPr marL="76335" marR="76335" marT="38168" marB="38168"/>
                </a:tc>
                <a:extLst>
                  <a:ext uri="{0D108BD9-81ED-4DB2-BD59-A6C34878D82A}">
                    <a16:rowId xmlns:a16="http://schemas.microsoft.com/office/drawing/2014/main" val="10000"/>
                  </a:ext>
                </a:extLst>
              </a:tr>
              <a:tr h="513906">
                <a:tc>
                  <a:txBody>
                    <a:bodyPr/>
                    <a:lstStyle/>
                    <a:p>
                      <a:endParaRPr lang="en-US" sz="1500"/>
                    </a:p>
                  </a:txBody>
                  <a:tcPr marL="76335" marR="76335" marT="38168" marB="38168"/>
                </a:tc>
                <a:tc>
                  <a:txBody>
                    <a:bodyPr/>
                    <a:lstStyle/>
                    <a:p>
                      <a:endParaRPr lang="en-US" sz="1500"/>
                    </a:p>
                  </a:txBody>
                  <a:tcPr marL="76335" marR="76335" marT="38168" marB="38168"/>
                </a:tc>
                <a:tc>
                  <a:txBody>
                    <a:bodyPr/>
                    <a:lstStyle/>
                    <a:p>
                      <a:endParaRPr lang="en-US" sz="1500"/>
                    </a:p>
                  </a:txBody>
                  <a:tcPr marL="76335" marR="76335" marT="38168" marB="38168"/>
                </a:tc>
                <a:tc>
                  <a:txBody>
                    <a:bodyPr/>
                    <a:lstStyle/>
                    <a:p>
                      <a:endParaRPr lang="en-US" sz="1500" dirty="0"/>
                    </a:p>
                  </a:txBody>
                  <a:tcPr marL="76335" marR="76335" marT="38168" marB="38168"/>
                </a:tc>
                <a:tc>
                  <a:txBody>
                    <a:bodyPr/>
                    <a:lstStyle/>
                    <a:p>
                      <a:endParaRPr lang="en-US" sz="1500"/>
                    </a:p>
                  </a:txBody>
                  <a:tcPr marL="76335" marR="76335" marT="38168" marB="38168"/>
                </a:tc>
                <a:extLst>
                  <a:ext uri="{0D108BD9-81ED-4DB2-BD59-A6C34878D82A}">
                    <a16:rowId xmlns:a16="http://schemas.microsoft.com/office/drawing/2014/main" val="10001"/>
                  </a:ext>
                </a:extLst>
              </a:tr>
              <a:tr h="1404018">
                <a:tc>
                  <a:txBody>
                    <a:bodyPr/>
                    <a:lstStyle/>
                    <a:p>
                      <a:endParaRPr lang="en-US" sz="1500" dirty="0"/>
                    </a:p>
                  </a:txBody>
                  <a:tcPr marL="76335" marR="76335" marT="38168" marB="38168"/>
                </a:tc>
                <a:tc>
                  <a:txBody>
                    <a:bodyPr/>
                    <a:lstStyle/>
                    <a:p>
                      <a:r>
                        <a:rPr lang="en-US" sz="1900" dirty="0"/>
                        <a:t>1701 S. Grove Ave. Suite H</a:t>
                      </a:r>
                    </a:p>
                    <a:p>
                      <a:r>
                        <a:rPr lang="en-US" sz="1900" dirty="0"/>
                        <a:t>Ontario, CA 91761</a:t>
                      </a:r>
                    </a:p>
                  </a:txBody>
                  <a:tcPr marL="76335" marR="76335" marT="38168" marB="38168"/>
                </a:tc>
                <a:tc>
                  <a:txBody>
                    <a:bodyPr/>
                    <a:lstStyle/>
                    <a:p>
                      <a:r>
                        <a:rPr lang="en-US" sz="1900" dirty="0"/>
                        <a:t>Anti Microbial </a:t>
                      </a:r>
                    </a:p>
                    <a:p>
                      <a:r>
                        <a:rPr lang="en-US" sz="1900" dirty="0"/>
                        <a:t>Protective</a:t>
                      </a:r>
                      <a:r>
                        <a:rPr lang="en-US" sz="1900" baseline="0" dirty="0"/>
                        <a:t> Coating</a:t>
                      </a:r>
                      <a:endParaRPr lang="en-US" sz="1900" dirty="0"/>
                    </a:p>
                  </a:txBody>
                  <a:tcPr marL="76335" marR="76335" marT="38168" marB="38168"/>
                </a:tc>
                <a:tc>
                  <a:txBody>
                    <a:bodyPr/>
                    <a:lstStyle/>
                    <a:p>
                      <a:r>
                        <a:rPr lang="en-US" sz="1900" dirty="0"/>
                        <a:t>MRSA, CRE, H1N1, Pseudomonas, Acinetobacter</a:t>
                      </a:r>
                    </a:p>
                  </a:txBody>
                  <a:tcPr marL="76335" marR="76335" marT="38168" marB="38168"/>
                </a:tc>
                <a:tc>
                  <a:txBody>
                    <a:bodyPr/>
                    <a:lstStyle/>
                    <a:p>
                      <a:r>
                        <a:rPr lang="en-US" sz="1900" dirty="0"/>
                        <a:t>Green</a:t>
                      </a:r>
                      <a:r>
                        <a:rPr lang="en-US" sz="1900" baseline="0" dirty="0"/>
                        <a:t> Environmental Safe</a:t>
                      </a:r>
                      <a:endParaRPr lang="en-US" sz="1900" dirty="0"/>
                    </a:p>
                  </a:txBody>
                  <a:tcPr marL="76335" marR="76335" marT="38168" marB="38168"/>
                </a:tc>
                <a:extLst>
                  <a:ext uri="{0D108BD9-81ED-4DB2-BD59-A6C34878D82A}">
                    <a16:rowId xmlns:a16="http://schemas.microsoft.com/office/drawing/2014/main" val="10002"/>
                  </a:ext>
                </a:extLst>
              </a:tr>
              <a:tr h="513906">
                <a:tc>
                  <a:txBody>
                    <a:bodyPr/>
                    <a:lstStyle/>
                    <a:p>
                      <a:endParaRPr lang="en-US" sz="1500"/>
                    </a:p>
                  </a:txBody>
                  <a:tcPr marL="76335" marR="76335" marT="38168" marB="38168"/>
                </a:tc>
                <a:tc>
                  <a:txBody>
                    <a:bodyPr/>
                    <a:lstStyle/>
                    <a:p>
                      <a:endParaRPr lang="en-US" sz="1500" dirty="0"/>
                    </a:p>
                  </a:txBody>
                  <a:tcPr marL="76335" marR="76335" marT="38168" marB="38168"/>
                </a:tc>
                <a:tc>
                  <a:txBody>
                    <a:bodyPr/>
                    <a:lstStyle/>
                    <a:p>
                      <a:endParaRPr lang="en-US" sz="1500"/>
                    </a:p>
                  </a:txBody>
                  <a:tcPr marL="76335" marR="76335" marT="38168" marB="38168"/>
                </a:tc>
                <a:tc>
                  <a:txBody>
                    <a:bodyPr/>
                    <a:lstStyle/>
                    <a:p>
                      <a:endParaRPr lang="en-US" sz="1500" dirty="0"/>
                    </a:p>
                  </a:txBody>
                  <a:tcPr marL="76335" marR="76335" marT="38168" marB="38168"/>
                </a:tc>
                <a:tc>
                  <a:txBody>
                    <a:bodyPr/>
                    <a:lstStyle/>
                    <a:p>
                      <a:endParaRPr lang="en-US" sz="1500"/>
                    </a:p>
                  </a:txBody>
                  <a:tcPr marL="76335" marR="76335" marT="38168" marB="38168"/>
                </a:tc>
                <a:extLst>
                  <a:ext uri="{0D108BD9-81ED-4DB2-BD59-A6C34878D82A}">
                    <a16:rowId xmlns:a16="http://schemas.microsoft.com/office/drawing/2014/main" val="10003"/>
                  </a:ext>
                </a:extLst>
              </a:tr>
              <a:tr h="2337435">
                <a:tc>
                  <a:txBody>
                    <a:bodyPr/>
                    <a:lstStyle/>
                    <a:p>
                      <a:endParaRPr lang="en-US" sz="1050" dirty="0"/>
                    </a:p>
                    <a:p>
                      <a:r>
                        <a:rPr lang="en-US" sz="2400" dirty="0">
                          <a:latin typeface="Arial Rounded MT Bold" panose="020F0704030504030204" pitchFamily="34" charset="0"/>
                        </a:rPr>
                        <a:t>High Performance</a:t>
                      </a:r>
                      <a:r>
                        <a:rPr lang="en-US" sz="2400" baseline="0" dirty="0">
                          <a:latin typeface="Arial Rounded MT Bold" panose="020F0704030504030204" pitchFamily="34" charset="0"/>
                        </a:rPr>
                        <a:t> Anti Microbial Coating</a:t>
                      </a:r>
                      <a:endParaRPr lang="en-US" sz="2400" dirty="0">
                        <a:latin typeface="Arial Rounded MT Bold" panose="020F0704030504030204" pitchFamily="34" charset="0"/>
                      </a:endParaRPr>
                    </a:p>
                  </a:txBody>
                  <a:tcPr marL="76335" marR="76335" marT="38168" marB="38168"/>
                </a:tc>
                <a:tc>
                  <a:txBody>
                    <a:bodyPr/>
                    <a:lstStyle/>
                    <a:p>
                      <a:endParaRPr lang="en-US" sz="1500" dirty="0"/>
                    </a:p>
                  </a:txBody>
                  <a:tcPr marL="76335" marR="76335" marT="38168" marB="38168"/>
                </a:tc>
                <a:tc>
                  <a:txBody>
                    <a:bodyPr/>
                    <a:lstStyle/>
                    <a:p>
                      <a:endParaRPr lang="en-US" sz="1500" dirty="0"/>
                    </a:p>
                  </a:txBody>
                  <a:tcPr marL="76335" marR="76335" marT="38168" marB="38168"/>
                </a:tc>
                <a:tc>
                  <a:txBody>
                    <a:bodyPr/>
                    <a:lstStyle/>
                    <a:p>
                      <a:endParaRPr lang="en-US" sz="1500" dirty="0"/>
                    </a:p>
                  </a:txBody>
                  <a:tcPr marL="76335" marR="76335" marT="38168" marB="38168"/>
                </a:tc>
                <a:tc>
                  <a:txBody>
                    <a:bodyPr/>
                    <a:lstStyle/>
                    <a:p>
                      <a:pPr algn="ctr"/>
                      <a:r>
                        <a:rPr lang="en-US" sz="3100" dirty="0">
                          <a:latin typeface="Arial Rounded MT Bold" panose="020F0704030504030204" pitchFamily="34" charset="0"/>
                        </a:rPr>
                        <a:t>   Zero</a:t>
                      </a:r>
                    </a:p>
                    <a:p>
                      <a:pPr algn="ctr"/>
                      <a:r>
                        <a:rPr lang="en-US" sz="3100" dirty="0">
                          <a:latin typeface="Arial Rounded MT Bold" panose="020F0704030504030204" pitchFamily="34" charset="0"/>
                        </a:rPr>
                        <a:t>   V.O.C</a:t>
                      </a:r>
                    </a:p>
                    <a:p>
                      <a:pPr algn="ctr"/>
                      <a:r>
                        <a:rPr lang="en-US" sz="3100" dirty="0">
                          <a:latin typeface="Arial Rounded MT Bold" panose="020F0704030504030204" pitchFamily="34" charset="0"/>
                        </a:rPr>
                        <a:t>No </a:t>
                      </a:r>
                      <a:r>
                        <a:rPr lang="en-US" sz="3500" dirty="0">
                          <a:latin typeface="Arial Rounded MT Bold" panose="020F0704030504030204" pitchFamily="34" charset="0"/>
                        </a:rPr>
                        <a:t>Odor</a:t>
                      </a:r>
                    </a:p>
                  </a:txBody>
                  <a:tcPr marL="76335" marR="76335" marT="38168" marB="38168"/>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a:xfrm>
            <a:off x="1064712" y="6576164"/>
            <a:ext cx="6400800" cy="247449"/>
          </a:xfrm>
        </p:spPr>
        <p:txBody>
          <a:bodyPr/>
          <a:lstStyle/>
          <a:p>
            <a:r>
              <a:rPr lang="en-US"/>
              <a:t>BioCareTech</a:t>
            </a:r>
            <a:endParaRPr lang="en-US" dirty="0"/>
          </a:p>
        </p:txBody>
      </p:sp>
      <p:pic>
        <p:nvPicPr>
          <p:cNvPr id="3" name="Picture 2"/>
          <p:cNvPicPr>
            <a:picLocks noChangeAspect="1"/>
          </p:cNvPicPr>
          <p:nvPr/>
        </p:nvPicPr>
        <p:blipFill>
          <a:blip r:embed="rId4"/>
          <a:stretch>
            <a:fillRect/>
          </a:stretch>
        </p:blipFill>
        <p:spPr>
          <a:xfrm>
            <a:off x="1064712" y="2732168"/>
            <a:ext cx="2117440" cy="961473"/>
          </a:xfrm>
          <a:prstGeom prst="rect">
            <a:avLst/>
          </a:prstGeom>
        </p:spPr>
      </p:pic>
      <p:pic>
        <p:nvPicPr>
          <p:cNvPr id="12" name="Picture 11"/>
          <p:cNvPicPr>
            <a:picLocks noChangeAspect="1"/>
          </p:cNvPicPr>
          <p:nvPr/>
        </p:nvPicPr>
        <p:blipFill>
          <a:blip r:embed="rId5"/>
          <a:stretch>
            <a:fillRect/>
          </a:stretch>
        </p:blipFill>
        <p:spPr>
          <a:xfrm>
            <a:off x="5731142" y="4761418"/>
            <a:ext cx="1734370" cy="1429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6"/>
          <a:stretch>
            <a:fillRect/>
          </a:stretch>
        </p:blipFill>
        <p:spPr>
          <a:xfrm>
            <a:off x="8199619" y="4761418"/>
            <a:ext cx="1524822" cy="1524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96D96B0-106A-42BC-A235-A484CFCF6683}"/>
              </a:ext>
            </a:extLst>
          </p:cNvPr>
          <p:cNvPicPr>
            <a:picLocks noChangeAspect="1"/>
          </p:cNvPicPr>
          <p:nvPr/>
        </p:nvPicPr>
        <p:blipFill>
          <a:blip r:embed="rId7"/>
          <a:stretch>
            <a:fillRect/>
          </a:stretch>
        </p:blipFill>
        <p:spPr>
          <a:xfrm>
            <a:off x="3240477" y="4879151"/>
            <a:ext cx="2155695" cy="1289356"/>
          </a:xfrm>
          <a:prstGeom prst="rect">
            <a:avLst/>
          </a:prstGeom>
        </p:spPr>
      </p:pic>
    </p:spTree>
    <p:extLst>
      <p:ext uri="{BB962C8B-B14F-4D97-AF65-F5344CB8AC3E}">
        <p14:creationId xmlns:p14="http://schemas.microsoft.com/office/powerpoint/2010/main" val="974629891"/>
      </p:ext>
    </p:extLst>
  </p:cSld>
  <p:clrMapOvr>
    <a:masterClrMapping/>
  </p:clrMapOvr>
  <mc:AlternateContent xmlns:mc="http://schemas.openxmlformats.org/markup-compatibility/2006" xmlns:p14="http://schemas.microsoft.com/office/powerpoint/2010/main">
    <mc:Choice Requires="p14">
      <p:transition p14:dur="10">
        <p:checker/>
        <p:sndAc>
          <p:stSnd>
            <p:snd r:embed="rId3" name="breeze.wav"/>
          </p:stSnd>
        </p:sndAc>
      </p:transition>
    </mc:Choice>
    <mc:Fallback xmlns="">
      <p:transition>
        <p:checker/>
        <p:sndAc>
          <p:stSnd>
            <p:snd r:embed="rId8" name="breez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264"/>
            <a:ext cx="13004800" cy="646387"/>
          </a:xfrm>
        </p:spPr>
        <p:txBody>
          <a:bodyPr>
            <a:normAutofit fontScale="90000"/>
          </a:bodyPr>
          <a:lstStyle/>
          <a:p>
            <a:br>
              <a:rPr lang="en-US" sz="3733" dirty="0">
                <a:solidFill>
                  <a:srgbClr val="00B0F0"/>
                </a:solidFill>
                <a:latin typeface="Berlin Sans FB Demi" panose="020E0802020502020306" pitchFamily="34" charset="0"/>
              </a:rPr>
            </a:br>
            <a:r>
              <a:rPr lang="en-US" sz="3733" dirty="0">
                <a:solidFill>
                  <a:srgbClr val="00B050"/>
                </a:solidFill>
                <a:latin typeface="Berlin Sans FB Demi" panose="020E0802020502020306" pitchFamily="34" charset="0"/>
              </a:rPr>
              <a:t>                                         </a:t>
            </a:r>
            <a:r>
              <a:rPr lang="en-US" sz="6000" dirty="0">
                <a:solidFill>
                  <a:srgbClr val="00B050"/>
                </a:solidFill>
                <a:latin typeface="Bodoni MT Black" panose="02070A03080606020203" pitchFamily="18" charset="0"/>
              </a:rPr>
              <a:t>Steril  101</a:t>
            </a:r>
            <a:br>
              <a:rPr lang="en-US" sz="4000" dirty="0">
                <a:latin typeface="Bodoni MT Black" panose="02070A03080606020203" pitchFamily="18" charset="0"/>
              </a:rPr>
            </a:br>
            <a:r>
              <a:rPr lang="en-US" sz="4000" dirty="0">
                <a:latin typeface="Bodoni MT Black" panose="02070A03080606020203" pitchFamily="18" charset="0"/>
              </a:rPr>
              <a:t>      </a:t>
            </a:r>
            <a:r>
              <a:rPr lang="en-US" sz="3600" dirty="0">
                <a:latin typeface="Bodoni MT Black" panose="02070A03080606020203" pitchFamily="18" charset="0"/>
              </a:rPr>
              <a:t>High  Performance Antimicrobial Coating</a:t>
            </a:r>
          </a:p>
        </p:txBody>
      </p:sp>
      <p:sp>
        <p:nvSpPr>
          <p:cNvPr id="3" name="Content Placeholder 2"/>
          <p:cNvSpPr>
            <a:spLocks noGrp="1"/>
          </p:cNvSpPr>
          <p:nvPr>
            <p:ph sz="half" idx="1"/>
          </p:nvPr>
        </p:nvSpPr>
        <p:spPr>
          <a:xfrm>
            <a:off x="384174" y="646386"/>
            <a:ext cx="12620626" cy="2697480"/>
          </a:xfrm>
        </p:spPr>
        <p:txBody>
          <a:bodyPr>
            <a:noAutofit/>
          </a:bodyPr>
          <a:lstStyle/>
          <a:p>
            <a:r>
              <a:rPr 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Steril 101 is a high-performance protective coating with excellent antimicrobial properties.  Steril 101 has been tested by an independent antimicrobial testing laboratory with results showing excellent  ability in eliminate the growth of a wide range of bacteria, viruses.</a:t>
            </a:r>
          </a:p>
        </p:txBody>
      </p:sp>
      <p:sp>
        <p:nvSpPr>
          <p:cNvPr id="4" name="Content Placeholder 3"/>
          <p:cNvSpPr>
            <a:spLocks noGrp="1"/>
          </p:cNvSpPr>
          <p:nvPr>
            <p:ph sz="half" idx="2"/>
          </p:nvPr>
        </p:nvSpPr>
        <p:spPr>
          <a:xfrm>
            <a:off x="729826" y="3687724"/>
            <a:ext cx="12436476" cy="2385686"/>
          </a:xfrm>
        </p:spPr>
        <p:txBody>
          <a:bodyPr>
            <a:normAutofit/>
          </a:bodyPr>
          <a:lstStyle/>
          <a:p>
            <a:pPr marL="0" indent="0">
              <a:buNone/>
            </a:pPr>
            <a:r>
              <a:rPr 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 example of its effectiveness can be illustrated with test results against “MRSA” Methicillin Resistant Staph </a:t>
            </a:r>
            <a:r>
              <a:rPr lang="en-US" sz="2800" b="1"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Aereus</a:t>
            </a:r>
            <a:r>
              <a:rPr 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in which the elimination percentage was 99.9995% staph.</a:t>
            </a:r>
          </a:p>
        </p:txBody>
      </p:sp>
      <p:sp>
        <p:nvSpPr>
          <p:cNvPr id="5" name="Rectangle 4"/>
          <p:cNvSpPr/>
          <p:nvPr/>
        </p:nvSpPr>
        <p:spPr>
          <a:xfrm>
            <a:off x="12420771" y="6711992"/>
            <a:ext cx="260008" cy="253916"/>
          </a:xfrm>
          <a:prstGeom prst="rect">
            <a:avLst/>
          </a:prstGeom>
        </p:spPr>
        <p:txBody>
          <a:bodyPr wrap="none">
            <a:spAutoFit/>
          </a:bodyPr>
          <a:lstStyle/>
          <a:p>
            <a:fld id="{E51F51E3-E464-419B-BB5B-4F7F2DBF8D61}" type="slidenum">
              <a:rPr lang="en-US" sz="1050"/>
              <a:pPr/>
              <a:t>4</a:t>
            </a:fld>
            <a:endParaRPr lang="en-US" sz="1050" dirty="0"/>
          </a:p>
        </p:txBody>
      </p:sp>
      <p:sp>
        <p:nvSpPr>
          <p:cNvPr id="6" name="Footer Placeholder 5"/>
          <p:cNvSpPr>
            <a:spLocks noGrp="1"/>
          </p:cNvSpPr>
          <p:nvPr>
            <p:ph type="ftr" sz="quarter" idx="11"/>
          </p:nvPr>
        </p:nvSpPr>
        <p:spPr/>
        <p:txBody>
          <a:bodyPr/>
          <a:lstStyle/>
          <a:p>
            <a:r>
              <a:rPr lang="en-US"/>
              <a:t>BioCareTech</a:t>
            </a:r>
            <a:endParaRPr lang="en-US" dirty="0"/>
          </a:p>
        </p:txBody>
      </p:sp>
    </p:spTree>
    <p:extLst>
      <p:ext uri="{BB962C8B-B14F-4D97-AF65-F5344CB8AC3E}">
        <p14:creationId xmlns:p14="http://schemas.microsoft.com/office/powerpoint/2010/main" val="2704895197"/>
      </p:ext>
    </p:extLst>
  </p:cSld>
  <p:clrMapOvr>
    <a:masterClrMapping/>
  </p:clrMapOvr>
  <mc:AlternateContent xmlns:mc="http://schemas.openxmlformats.org/markup-compatibility/2006" xmlns:p14="http://schemas.microsoft.com/office/powerpoint/2010/main">
    <mc:Choice Requires="p14">
      <p:transition p14:dur="10">
        <p:checker/>
        <p:sndAc>
          <p:stSnd>
            <p:snd r:embed="rId2" name="breeze.wav"/>
          </p:stSnd>
        </p:sndAc>
      </p:transition>
    </mc:Choice>
    <mc:Fallback xmlns="">
      <p:transition>
        <p:checker/>
        <p:sndAc>
          <p:stSnd>
            <p:snd r:embed="rId3"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308974"/>
            <a:ext cx="12601183" cy="1620032"/>
          </a:xfrm>
        </p:spPr>
        <p:txBody>
          <a:bodyPr>
            <a:noAutofit/>
          </a:bodyPr>
          <a:lstStyle/>
          <a:p>
            <a:r>
              <a:rPr lang="en-US" sz="3733" dirty="0">
                <a:solidFill>
                  <a:srgbClr val="00B050"/>
                </a:solidFill>
                <a:latin typeface="Berlin Sans FB Demi" panose="020E0802020502020306" pitchFamily="34" charset="0"/>
              </a:rPr>
              <a:t>                                       Steril  101</a:t>
            </a:r>
            <a:br>
              <a:rPr lang="en-US" sz="3733" dirty="0">
                <a:latin typeface="Berlin Sans FB Demi" panose="020E0802020502020306" pitchFamily="34" charset="0"/>
              </a:rPr>
            </a:br>
            <a:r>
              <a:rPr lang="en-US" sz="3733" dirty="0">
                <a:latin typeface="Berlin Sans FB Demi" panose="020E0802020502020306" pitchFamily="34" charset="0"/>
              </a:rPr>
              <a:t>       High </a:t>
            </a:r>
            <a:r>
              <a:rPr lang="en-US" sz="3733" dirty="0">
                <a:solidFill>
                  <a:srgbClr val="00B050"/>
                </a:solidFill>
                <a:latin typeface="Berlin Sans FB Demi" panose="020E0802020502020306" pitchFamily="34" charset="0"/>
              </a:rPr>
              <a:t>performance Antimicrobial Coating</a:t>
            </a:r>
          </a:p>
        </p:txBody>
      </p:sp>
      <p:sp>
        <p:nvSpPr>
          <p:cNvPr id="3" name="Content Placeholder 2"/>
          <p:cNvSpPr>
            <a:spLocks noGrp="1"/>
          </p:cNvSpPr>
          <p:nvPr>
            <p:ph sz="half" idx="1"/>
          </p:nvPr>
        </p:nvSpPr>
        <p:spPr>
          <a:xfrm>
            <a:off x="57794" y="1065326"/>
            <a:ext cx="12601184" cy="2986596"/>
          </a:xfrm>
        </p:spPr>
        <p:txBody>
          <a:bodyPr>
            <a:noAutofit/>
          </a:bodyPr>
          <a:lstStyle/>
          <a:p>
            <a:r>
              <a:rPr 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Steril 101 is a two-component aliphatic polymer.  It is water based and zero V.O.C. (volatile organic compound) with no odor.  It cures to a tough high gloss finish with excellent mar and scratch resistance.  Steril 101 is also chemical and acid resistant with excellent non-yellowing properties.</a:t>
            </a:r>
          </a:p>
        </p:txBody>
      </p:sp>
      <p:sp>
        <p:nvSpPr>
          <p:cNvPr id="4" name="Content Placeholder 3"/>
          <p:cNvSpPr>
            <a:spLocks noGrp="1"/>
          </p:cNvSpPr>
          <p:nvPr>
            <p:ph sz="half" idx="2"/>
          </p:nvPr>
        </p:nvSpPr>
        <p:spPr>
          <a:xfrm>
            <a:off x="345822" y="3842816"/>
            <a:ext cx="12313156" cy="2505075"/>
          </a:xfrm>
        </p:spPr>
        <p:txBody>
          <a:bodyPr>
            <a:noAutofit/>
          </a:bodyPr>
          <a:lstStyle/>
          <a:p>
            <a:pPr marL="0" indent="0">
              <a:buNone/>
            </a:pPr>
            <a:r>
              <a:rPr 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Steril 101 meets and or exceeds the California green building standard codes for regulation title 24, part II and, also meets U.S. building council leads criteria under E.Q. 4.2 for low emitting paints and coatings.  The antimicrobial active ingredients are FDA approved.</a:t>
            </a:r>
          </a:p>
        </p:txBody>
      </p:sp>
      <p:sp>
        <p:nvSpPr>
          <p:cNvPr id="5" name="Footer Placeholder 4"/>
          <p:cNvSpPr>
            <a:spLocks noGrp="1"/>
          </p:cNvSpPr>
          <p:nvPr>
            <p:ph type="ftr" sz="quarter" idx="11"/>
          </p:nvPr>
        </p:nvSpPr>
        <p:spPr/>
        <p:txBody>
          <a:bodyPr/>
          <a:lstStyle/>
          <a:p>
            <a:r>
              <a:rPr lang="en-US" dirty="0" err="1"/>
              <a:t>BioCareTech</a:t>
            </a:r>
            <a:r>
              <a:rPr lang="en-US" dirty="0"/>
              <a:t>.</a:t>
            </a:r>
          </a:p>
        </p:txBody>
      </p:sp>
    </p:spTree>
    <p:extLst>
      <p:ext uri="{BB962C8B-B14F-4D97-AF65-F5344CB8AC3E}">
        <p14:creationId xmlns:p14="http://schemas.microsoft.com/office/powerpoint/2010/main" val="11288310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3"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84396" y="723139"/>
            <a:ext cx="5279209" cy="935401"/>
          </a:xfrm>
        </p:spPr>
        <p:txBody>
          <a:bodyPr>
            <a:noAutofit/>
          </a:bodyPr>
          <a:lstStyle/>
          <a:p>
            <a:br>
              <a:rPr lang="en-US" dirty="0">
                <a:latin typeface="Berlin Sans FB Demi" panose="020E0802020502020306" pitchFamily="34" charset="0"/>
              </a:rPr>
            </a:br>
            <a:br>
              <a:rPr lang="en-US" dirty="0">
                <a:latin typeface="Berlin Sans FB Demi" panose="020E0802020502020306" pitchFamily="34" charset="0"/>
              </a:rPr>
            </a:br>
            <a:br>
              <a:rPr lang="en-US" dirty="0">
                <a:latin typeface="Berlin Sans FB Demi" panose="020E0802020502020306" pitchFamily="34" charset="0"/>
              </a:rPr>
            </a:br>
            <a:br>
              <a:rPr lang="en-US" dirty="0">
                <a:latin typeface="Berlin Sans FB Demi" panose="020E0802020502020306" pitchFamily="34" charset="0"/>
              </a:rPr>
            </a:br>
            <a:br>
              <a:rPr lang="en-US" dirty="0">
                <a:latin typeface="Berlin Sans FB Demi" panose="020E0802020502020306" pitchFamily="34" charset="0"/>
              </a:rPr>
            </a:br>
            <a:br>
              <a:rPr lang="en-US" dirty="0">
                <a:latin typeface="Berlin Sans FB Demi" panose="020E0802020502020306" pitchFamily="34" charset="0"/>
              </a:rPr>
            </a:br>
            <a:br>
              <a:rPr lang="en-US" dirty="0">
                <a:latin typeface="Berlin Sans FB Demi" panose="020E0802020502020306" pitchFamily="34" charset="0"/>
              </a:rPr>
            </a:br>
            <a:br>
              <a:rPr lang="en-US" dirty="0">
                <a:solidFill>
                  <a:srgbClr val="00B050"/>
                </a:solidFill>
                <a:latin typeface="Berlin Sans FB Demi" panose="020E0802020502020306" pitchFamily="34" charset="0"/>
              </a:rPr>
            </a:br>
            <a:r>
              <a:rPr lang="en-US" dirty="0">
                <a:solidFill>
                  <a:srgbClr val="00B050"/>
                </a:solidFill>
                <a:latin typeface="Bodoni MT Black" panose="02070A03080606020203" pitchFamily="18" charset="0"/>
              </a:rPr>
              <a:t>Product Data - </a:t>
            </a:r>
            <a:r>
              <a:rPr lang="en-US" i="1" dirty="0">
                <a:solidFill>
                  <a:srgbClr val="00B050"/>
                </a:solidFill>
                <a:latin typeface="Bodoni MT Black" panose="02070A03080606020203" pitchFamily="18" charset="0"/>
              </a:rPr>
              <a:t>uncured</a:t>
            </a:r>
          </a:p>
        </p:txBody>
      </p:sp>
      <p:sp>
        <p:nvSpPr>
          <p:cNvPr id="10" name="Content Placeholder 9"/>
          <p:cNvSpPr>
            <a:spLocks noGrp="1"/>
          </p:cNvSpPr>
          <p:nvPr>
            <p:ph idx="1"/>
          </p:nvPr>
        </p:nvSpPr>
        <p:spPr>
          <a:xfrm>
            <a:off x="6222507" y="1561178"/>
            <a:ext cx="5889907" cy="5555340"/>
          </a:xfrm>
        </p:spPr>
        <p:txBody>
          <a:bodyPr/>
          <a:lstStyle/>
          <a:p>
            <a:endParaRPr lang="en-US" dirty="0"/>
          </a:p>
          <a:p>
            <a:endParaRPr lang="en-US" dirty="0"/>
          </a:p>
        </p:txBody>
      </p:sp>
      <p:sp>
        <p:nvSpPr>
          <p:cNvPr id="4" name="Text Placeholder 3"/>
          <p:cNvSpPr>
            <a:spLocks noGrp="1"/>
          </p:cNvSpPr>
          <p:nvPr>
            <p:ph type="body" sz="half" idx="2"/>
          </p:nvPr>
        </p:nvSpPr>
        <p:spPr>
          <a:xfrm>
            <a:off x="7284397" y="1816274"/>
            <a:ext cx="5158124" cy="4806099"/>
          </a:xfrm>
        </p:spPr>
        <p:txBody>
          <a:bodyPr>
            <a:noAutofit/>
          </a:bodyPr>
          <a:lstStyle/>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Solid By Weight	63%</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Solid By Volume	56</a:t>
            </a:r>
            <a:r>
              <a:rPr lang="en-US" sz="1671" b="1" dirty="0">
                <a:solidFill>
                  <a:srgbClr val="002060"/>
                </a:solidFill>
                <a:latin typeface="Arial Rounded MT Bold" panose="020F0704030504030204" pitchFamily="34" charset="0"/>
              </a:rPr>
              <a:t>%</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V.O.C.		          0%</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Application Rate250 to 350 SQFT / Gallon</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Dry time to touch after 7 hours</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Pot Life / Working Time 1 ½ hours</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Shelf Life 12 months</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Flash Point</a:t>
            </a:r>
          </a:p>
          <a:p>
            <a:pPr marL="342900" indent="-342900">
              <a:buClr>
                <a:srgbClr val="002060"/>
              </a:buClr>
              <a:buFont typeface="Wingdings" panose="05000000000000000000" pitchFamily="2" charset="2"/>
              <a:buChar char="Ø"/>
            </a:pPr>
            <a:r>
              <a:rPr lang="en-US" sz="2004" b="1" dirty="0">
                <a:solidFill>
                  <a:srgbClr val="002060"/>
                </a:solidFill>
                <a:latin typeface="Arial Rounded MT Bold" panose="020F0704030504030204" pitchFamily="34" charset="0"/>
              </a:rPr>
              <a:t>Greater than 200 degree Fahrenheit</a:t>
            </a:r>
          </a:p>
          <a:p>
            <a:endParaRPr lang="en-US" sz="2004" dirty="0">
              <a:solidFill>
                <a:schemeClr val="tx1"/>
              </a:solidFill>
              <a:latin typeface="Arial Rounded MT Bold" panose="020F0704030504030204" pitchFamily="34" charset="0"/>
            </a:endParaRPr>
          </a:p>
        </p:txBody>
      </p:sp>
      <p:sp>
        <p:nvSpPr>
          <p:cNvPr id="3" name="Footer Placeholder 2"/>
          <p:cNvSpPr>
            <a:spLocks noGrp="1"/>
          </p:cNvSpPr>
          <p:nvPr>
            <p:ph type="ftr" sz="quarter" idx="11"/>
          </p:nvPr>
        </p:nvSpPr>
        <p:spPr/>
        <p:txBody>
          <a:bodyPr/>
          <a:lstStyle/>
          <a:p>
            <a:r>
              <a:rPr lang="en-US"/>
              <a:t>BioCareTech</a:t>
            </a:r>
            <a:endParaRPr lang="en-US" dirty="0"/>
          </a:p>
        </p:txBody>
      </p:sp>
      <p:pic>
        <p:nvPicPr>
          <p:cNvPr id="5" name="Picture 4"/>
          <p:cNvPicPr>
            <a:picLocks noChangeAspect="1"/>
          </p:cNvPicPr>
          <p:nvPr/>
        </p:nvPicPr>
        <p:blipFill>
          <a:blip r:embed="rId3"/>
          <a:stretch>
            <a:fillRect/>
          </a:stretch>
        </p:blipFill>
        <p:spPr>
          <a:xfrm>
            <a:off x="729826" y="1561178"/>
            <a:ext cx="5463642" cy="45047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393019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3130" y="304801"/>
            <a:ext cx="9703069" cy="9017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dirty="0">
                <a:latin typeface="Berlin Sans FB Demi" panose="020E0802020502020306" pitchFamily="34" charset="0"/>
              </a:rPr>
              <a:t>Performance Data - </a:t>
            </a:r>
            <a:r>
              <a:rPr lang="en-US" i="1" dirty="0">
                <a:latin typeface="Berlin Sans FB Demi" panose="020E0802020502020306" pitchFamily="34" charset="0"/>
              </a:rPr>
              <a:t>fully cured</a:t>
            </a:r>
          </a:p>
        </p:txBody>
      </p:sp>
      <p:sp>
        <p:nvSpPr>
          <p:cNvPr id="4" name="Text Placeholder 3"/>
          <p:cNvSpPr>
            <a:spLocks noGrp="1"/>
          </p:cNvSpPr>
          <p:nvPr>
            <p:ph type="body" sz="half" idx="2"/>
          </p:nvPr>
        </p:nvSpPr>
        <p:spPr>
          <a:xfrm>
            <a:off x="1803131" y="1206501"/>
            <a:ext cx="9703069" cy="5664200"/>
          </a:xfrm>
          <a:solidFill>
            <a:schemeClr val="tx2">
              <a:lumMod val="60000"/>
              <a:lumOff val="40000"/>
            </a:schemeClr>
          </a:solidFill>
        </p:spPr>
        <p:txBody>
          <a:bodyPr>
            <a:normAutofit fontScale="47500" lnSpcReduction="20000"/>
          </a:bodyPr>
          <a:lstStyle/>
          <a:p>
            <a:endParaRPr lang="en-US" sz="6667" dirty="0">
              <a:latin typeface="Arial Rounded MT Bold" panose="020F0704030504030204" pitchFamily="34" charset="0"/>
            </a:endParaRP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Adhesion ASTM D4541                   - 2800 Psi</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Adhesion to aluminum cross batch test 5 cycle	                                                                          - 0 Loss </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Impact resistance ASTM D2794</a:t>
            </a:r>
          </a:p>
          <a:p>
            <a:r>
              <a:rPr lang="en-US" sz="3800" dirty="0">
                <a:solidFill>
                  <a:schemeClr val="bg1"/>
                </a:solidFill>
                <a:latin typeface="Arial Rounded MT Bold" panose="020F0704030504030204" pitchFamily="34" charset="0"/>
              </a:rPr>
              <a:t>    - 160 inch per pounds (direct / reverse)</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Flexibility ASTM D522	                 - Elongation greater than 30%</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Pencil Hardness ASTM D3363	- Gouge 4 H</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MEK Double Rubs		                 - 2000+</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Water Vapor Transmission             - 2.3 Perms</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Chemical Acid Resistant                 - Excellent</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Antimicrobial resistant, Japanese Industrial Standard Z 2801 test method	</a:t>
            </a:r>
          </a:p>
          <a:p>
            <a:r>
              <a:rPr lang="en-US" sz="3800" dirty="0">
                <a:solidFill>
                  <a:schemeClr val="bg1"/>
                </a:solidFill>
                <a:latin typeface="Arial Rounded MT Bold" panose="020F0704030504030204" pitchFamily="34" charset="0"/>
              </a:rPr>
              <a:t>     - Eliminates 99.4% MRSA in 1 hour</a:t>
            </a:r>
          </a:p>
          <a:p>
            <a:pPr marL="286290" indent="-286290">
              <a:buFont typeface="Arial" panose="020B0604020202020204" pitchFamily="34" charset="0"/>
              <a:buChar char="•"/>
            </a:pPr>
            <a:r>
              <a:rPr lang="en-US" sz="3800" dirty="0">
                <a:solidFill>
                  <a:schemeClr val="bg1"/>
                </a:solidFill>
                <a:latin typeface="Arial Rounded MT Bold" panose="020F0704030504030204" pitchFamily="34" charset="0"/>
              </a:rPr>
              <a:t>24 hours Immersion in water	 - No effect, Pass</a:t>
            </a:r>
          </a:p>
          <a:p>
            <a:pPr marL="286290" indent="-286290">
              <a:buFont typeface="Arial" panose="020B0604020202020204" pitchFamily="34" charset="0"/>
              <a:buChar char="•"/>
            </a:pPr>
            <a:endParaRPr lang="en-US" sz="3800" dirty="0">
              <a:solidFill>
                <a:schemeClr val="tx1"/>
              </a:solidFill>
              <a:latin typeface="Arial Rounded MT Bold" panose="020F0704030504030204" pitchFamily="34" charset="0"/>
            </a:endParaRPr>
          </a:p>
        </p:txBody>
      </p:sp>
      <p:sp>
        <p:nvSpPr>
          <p:cNvPr id="3" name="Footer Placeholder 2"/>
          <p:cNvSpPr>
            <a:spLocks noGrp="1"/>
          </p:cNvSpPr>
          <p:nvPr>
            <p:ph type="ftr" sz="quarter" idx="11"/>
          </p:nvPr>
        </p:nvSpPr>
        <p:spPr/>
        <p:txBody>
          <a:bodyPr/>
          <a:lstStyle/>
          <a:p>
            <a:r>
              <a:rPr lang="en-US"/>
              <a:t>BioCareTech</a:t>
            </a:r>
            <a:endParaRPr lang="en-US" dirty="0"/>
          </a:p>
        </p:txBody>
      </p:sp>
    </p:spTree>
    <p:extLst>
      <p:ext uri="{BB962C8B-B14F-4D97-AF65-F5344CB8AC3E}">
        <p14:creationId xmlns:p14="http://schemas.microsoft.com/office/powerpoint/2010/main" val="265863945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3" name="breez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BCC0E4-F113-4A2B-BC9A-CACDF8A3C0C2}"/>
              </a:ext>
            </a:extLst>
          </p:cNvPr>
          <p:cNvSpPr>
            <a:spLocks noGrp="1"/>
          </p:cNvSpPr>
          <p:nvPr>
            <p:ph type="ftr" sz="quarter" idx="11"/>
          </p:nvPr>
        </p:nvSpPr>
        <p:spPr/>
        <p:txBody>
          <a:bodyPr/>
          <a:lstStyle/>
          <a:p>
            <a:r>
              <a:rPr lang="en-US"/>
              <a:t>BioCareTech</a:t>
            </a:r>
          </a:p>
        </p:txBody>
      </p:sp>
      <p:sp>
        <p:nvSpPr>
          <p:cNvPr id="3" name="TextBox 2">
            <a:extLst>
              <a:ext uri="{FF2B5EF4-FFF2-40B4-BE49-F238E27FC236}">
                <a16:creationId xmlns:a16="http://schemas.microsoft.com/office/drawing/2014/main" id="{B8721D10-68E8-4BDF-AB90-6B27F99A5249}"/>
              </a:ext>
            </a:extLst>
          </p:cNvPr>
          <p:cNvSpPr txBox="1"/>
          <p:nvPr/>
        </p:nvSpPr>
        <p:spPr>
          <a:xfrm>
            <a:off x="838200" y="1905000"/>
            <a:ext cx="4905375" cy="4472315"/>
          </a:xfrm>
          <a:prstGeom prst="rect">
            <a:avLst/>
          </a:prstGeom>
          <a:noFill/>
        </p:spPr>
        <p:txBody>
          <a:bodyPr wrap="square" rtlCol="0">
            <a:spAutoFit/>
          </a:bodyPr>
          <a:lstStyle/>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Proven and tested by credential independent laboratory </a:t>
            </a:r>
            <a:r>
              <a:rPr lang="en-US" sz="2400" b="1" dirty="0" err="1">
                <a:solidFill>
                  <a:prstClr val="black"/>
                </a:solidFill>
                <a:latin typeface="Verdana" panose="020B0604030504040204" pitchFamily="34" charset="0"/>
                <a:ea typeface="Verdana" panose="020B0604030504040204" pitchFamily="34" charset="0"/>
              </a:rPr>
              <a:t>MicroChem</a:t>
            </a:r>
            <a:endParaRPr lang="en-US" sz="2400" b="1" dirty="0">
              <a:solidFill>
                <a:prstClr val="black"/>
              </a:solidFill>
              <a:latin typeface="Verdana" panose="020B0604030504040204" pitchFamily="34" charset="0"/>
              <a:ea typeface="Verdana" panose="020B0604030504040204" pitchFamily="34" charset="0"/>
            </a:endParaRPr>
          </a:p>
          <a:p>
            <a:pPr marL="274320" lvl="0" indent="-228600" defTabSz="914400">
              <a:lnSpc>
                <a:spcPct val="90000"/>
              </a:lnSpc>
              <a:spcBef>
                <a:spcPts val="1800"/>
              </a:spcBef>
              <a:buClr>
                <a:srgbClr val="5B9BD5">
                  <a:lumMod val="50000"/>
                </a:srgbClr>
              </a:buClr>
              <a:buSzPct val="80000"/>
              <a:buFont typeface="Arial" pitchFamily="34" charset="0"/>
              <a:buChar char="•"/>
            </a:pPr>
            <a:r>
              <a:rPr lang="en-US" sz="2400" b="1" dirty="0">
                <a:solidFill>
                  <a:prstClr val="black"/>
                </a:solidFill>
                <a:latin typeface="Verdana" panose="020B0604030504040204" pitchFamily="34" charset="0"/>
                <a:ea typeface="Verdana" panose="020B0604030504040204" pitchFamily="34" charset="0"/>
              </a:rPr>
              <a:t>Visit our website </a:t>
            </a:r>
            <a:r>
              <a:rPr lang="en-US" sz="2400" b="1" dirty="0">
                <a:solidFill>
                  <a:prstClr val="black"/>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www.biocaretechusa.com</a:t>
            </a:r>
            <a:r>
              <a:rPr lang="en-US" sz="2400" b="1" dirty="0">
                <a:solidFill>
                  <a:prstClr val="black"/>
                </a:solidFill>
                <a:latin typeface="Verdana" panose="020B0604030504040204" pitchFamily="34" charset="0"/>
                <a:ea typeface="Verdana" panose="020B0604030504040204" pitchFamily="34" charset="0"/>
              </a:rPr>
              <a:t> to download all the study reports to see how incredibly </a:t>
            </a:r>
            <a:r>
              <a:rPr lang="en-US" sz="2400" b="1" dirty="0" err="1">
                <a:solidFill>
                  <a:prstClr val="black"/>
                </a:solidFill>
                <a:latin typeface="Verdana" panose="020B0604030504040204" pitchFamily="34" charset="0"/>
                <a:ea typeface="Verdana" panose="020B0604030504040204" pitchFamily="34" charset="0"/>
              </a:rPr>
              <a:t>Steril</a:t>
            </a:r>
            <a:r>
              <a:rPr lang="en-US" sz="2400" b="1" dirty="0">
                <a:solidFill>
                  <a:prstClr val="black"/>
                </a:solidFill>
                <a:latin typeface="Verdana" panose="020B0604030504040204" pitchFamily="34" charset="0"/>
                <a:ea typeface="Verdana" panose="020B0604030504040204" pitchFamily="34" charset="0"/>
              </a:rPr>
              <a:t> 101 is able to eliminate bacteria and viruses up to 99.97% and one coat lasts for 3 years</a:t>
            </a:r>
          </a:p>
          <a:p>
            <a:endParaRPr lang="en-US" dirty="0"/>
          </a:p>
        </p:txBody>
      </p:sp>
      <p:sp>
        <p:nvSpPr>
          <p:cNvPr id="5" name="Content Placeholder 1">
            <a:extLst>
              <a:ext uri="{FF2B5EF4-FFF2-40B4-BE49-F238E27FC236}">
                <a16:creationId xmlns:a16="http://schemas.microsoft.com/office/drawing/2014/main" id="{9FD10E63-1E6D-488D-ACEA-F6369D3003BB}"/>
              </a:ext>
            </a:extLst>
          </p:cNvPr>
          <p:cNvSpPr txBox="1">
            <a:spLocks/>
          </p:cNvSpPr>
          <p:nvPr/>
        </p:nvSpPr>
        <p:spPr>
          <a:xfrm>
            <a:off x="6527726" y="632619"/>
            <a:ext cx="4708734" cy="6049962"/>
          </a:xfrm>
          <a:prstGeom prst="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Proven and tested to eliminate:</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MRSA</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C - Auris</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Pseudomonas</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H1N1 Flu Virus</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CRE</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rPr>
              <a:t>Baumanii</a:t>
            </a: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rPr>
              <a:t>Lesteria</a:t>
            </a: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Salmonella</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Mold and Mildew</a:t>
            </a:r>
          </a:p>
          <a:p>
            <a:pPr marL="45720" marR="0" lvl="0" indent="0" algn="l" defTabSz="914400" rtl="0" eaLnBrk="1" fontAlgn="auto" latinLnBrk="0" hangingPunct="1">
              <a:lnSpc>
                <a:spcPct val="90000"/>
              </a:lnSpc>
              <a:spcBef>
                <a:spcPts val="1800"/>
              </a:spcBef>
              <a:spcAft>
                <a:spcPts val="0"/>
              </a:spcAft>
              <a:buClr>
                <a:srgbClr val="5B9BD5">
                  <a:lumMod val="50000"/>
                </a:srgbClr>
              </a:buClr>
              <a:buSzPct val="80000"/>
              <a:buNone/>
              <a:tabLst/>
              <a:defRPr/>
            </a:pP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Tx/>
              <a:buChar char="-"/>
              <a:tabLst/>
              <a:defRPr/>
            </a:pPr>
            <a:endParaRPr kumimoji="0" lang="en-US" sz="24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9063591E-D7D4-421F-A3FC-D8A145D58D9A}"/>
              </a:ext>
            </a:extLst>
          </p:cNvPr>
          <p:cNvPicPr>
            <a:picLocks noChangeAspect="1"/>
          </p:cNvPicPr>
          <p:nvPr/>
        </p:nvPicPr>
        <p:blipFill>
          <a:blip r:embed="rId4"/>
          <a:stretch>
            <a:fillRect/>
          </a:stretch>
        </p:blipFill>
        <p:spPr>
          <a:xfrm>
            <a:off x="732653" y="30480"/>
            <a:ext cx="5010922" cy="1959868"/>
          </a:xfrm>
          <a:prstGeom prst="rect">
            <a:avLst/>
          </a:prstGeom>
        </p:spPr>
      </p:pic>
    </p:spTree>
    <p:extLst>
      <p:ext uri="{BB962C8B-B14F-4D97-AF65-F5344CB8AC3E}">
        <p14:creationId xmlns:p14="http://schemas.microsoft.com/office/powerpoint/2010/main" val="2961273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5" name="breez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51566E-0DC4-432F-8919-2A4760F96D9F}"/>
              </a:ext>
            </a:extLst>
          </p:cNvPr>
          <p:cNvSpPr>
            <a:spLocks noGrp="1"/>
          </p:cNvSpPr>
          <p:nvPr>
            <p:ph type="ftr" sz="quarter" idx="11"/>
          </p:nvPr>
        </p:nvSpPr>
        <p:spPr/>
        <p:txBody>
          <a:bodyPr/>
          <a:lstStyle/>
          <a:p>
            <a:r>
              <a:rPr lang="en-US"/>
              <a:t>BioCareTech</a:t>
            </a:r>
          </a:p>
        </p:txBody>
      </p:sp>
      <p:sp>
        <p:nvSpPr>
          <p:cNvPr id="4" name="Content Placeholder 2">
            <a:extLst>
              <a:ext uri="{FF2B5EF4-FFF2-40B4-BE49-F238E27FC236}">
                <a16:creationId xmlns:a16="http://schemas.microsoft.com/office/drawing/2014/main" id="{E7B0F0C2-0044-42BB-A616-779AE06F98C7}"/>
              </a:ext>
            </a:extLst>
          </p:cNvPr>
          <p:cNvSpPr txBox="1">
            <a:spLocks/>
          </p:cNvSpPr>
          <p:nvPr/>
        </p:nvSpPr>
        <p:spPr>
          <a:xfrm>
            <a:off x="1233279" y="1663184"/>
            <a:ext cx="4708734" cy="5135562"/>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Anti Slip                                                     </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Easy to Apply</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Non-Toxic</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Easy to maintain</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Green Eco Friendly</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Non yellowing</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Application rate 250 to 300 </a:t>
            </a:r>
            <a:r>
              <a:rPr kumimoji="0" lang="en-US" sz="24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rPr>
              <a:t>sqft</a:t>
            </a: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Drying time 7 hour, last 3 years</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Chemical Acid Resistance</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6" name="Content Placeholder 3">
            <a:extLst>
              <a:ext uri="{FF2B5EF4-FFF2-40B4-BE49-F238E27FC236}">
                <a16:creationId xmlns:a16="http://schemas.microsoft.com/office/drawing/2014/main" id="{A643C265-5D5D-486F-B0BB-443716962868}"/>
              </a:ext>
            </a:extLst>
          </p:cNvPr>
          <p:cNvSpPr txBox="1">
            <a:spLocks/>
          </p:cNvSpPr>
          <p:nvPr/>
        </p:nvSpPr>
        <p:spPr>
          <a:xfrm>
            <a:off x="6262479" y="1647825"/>
            <a:ext cx="4708734" cy="5410200"/>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MEK Double Rubs</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Adhesion ASTM D4541</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Impact Resistance D2794</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Flexibility ASTM D522</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Pencil Hardness ASTM D3363</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Water Vapor Transmission</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Antimicrobial Resistant, Japanese Industrial Standard  Z 2801 method</a:t>
            </a:r>
          </a:p>
          <a:p>
            <a:pPr marL="274320" marR="0" lvl="0" indent="-228600" algn="l" defTabSz="914400" rtl="0" eaLnBrk="1" fontAlgn="auto" latinLnBrk="0" hangingPunct="1">
              <a:lnSpc>
                <a:spcPct val="90000"/>
              </a:lnSpc>
              <a:spcBef>
                <a:spcPts val="1800"/>
              </a:spcBef>
              <a:spcAft>
                <a:spcPts val="0"/>
              </a:spcAft>
              <a:buClr>
                <a:srgbClr val="5B9BD5">
                  <a:lumMod val="50000"/>
                </a:srgbClr>
              </a:buClr>
              <a:buSzPct val="80000"/>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24 hours Immersion in Water</a:t>
            </a:r>
          </a:p>
        </p:txBody>
      </p:sp>
      <p:pic>
        <p:nvPicPr>
          <p:cNvPr id="7" name="Picture 6">
            <a:extLst>
              <a:ext uri="{FF2B5EF4-FFF2-40B4-BE49-F238E27FC236}">
                <a16:creationId xmlns:a16="http://schemas.microsoft.com/office/drawing/2014/main" id="{D57D2093-51CD-427B-97C1-5D6EECE84613}"/>
              </a:ext>
            </a:extLst>
          </p:cNvPr>
          <p:cNvPicPr>
            <a:picLocks noChangeAspect="1"/>
          </p:cNvPicPr>
          <p:nvPr/>
        </p:nvPicPr>
        <p:blipFill>
          <a:blip r:embed="rId3"/>
          <a:stretch>
            <a:fillRect/>
          </a:stretch>
        </p:blipFill>
        <p:spPr>
          <a:xfrm>
            <a:off x="1233279" y="139720"/>
            <a:ext cx="3344047" cy="1307921"/>
          </a:xfrm>
          <a:prstGeom prst="rect">
            <a:avLst/>
          </a:prstGeom>
        </p:spPr>
      </p:pic>
      <p:sp>
        <p:nvSpPr>
          <p:cNvPr id="8" name="TextBox 7">
            <a:extLst>
              <a:ext uri="{FF2B5EF4-FFF2-40B4-BE49-F238E27FC236}">
                <a16:creationId xmlns:a16="http://schemas.microsoft.com/office/drawing/2014/main" id="{FA18AC96-4C15-4C80-B936-A1D227C10485}"/>
              </a:ext>
            </a:extLst>
          </p:cNvPr>
          <p:cNvSpPr txBox="1"/>
          <p:nvPr/>
        </p:nvSpPr>
        <p:spPr>
          <a:xfrm>
            <a:off x="4410075" y="124043"/>
            <a:ext cx="7486650" cy="1323439"/>
          </a:xfrm>
          <a:prstGeom prst="rect">
            <a:avLst/>
          </a:prstGeom>
          <a:noFill/>
        </p:spPr>
        <p:txBody>
          <a:bodyPr wrap="square" rtlCol="0">
            <a:spAutoFit/>
          </a:bodyPr>
          <a:lstStyle/>
          <a:p>
            <a:r>
              <a:rPr lang="en-US" sz="4000" b="1" cap="all" dirty="0">
                <a:solidFill>
                  <a:srgbClr val="5B9BD5">
                    <a:lumMod val="50000"/>
                  </a:srgbClr>
                </a:solidFill>
                <a:ea typeface="+mj-ea"/>
                <a:cs typeface="+mj-cs"/>
              </a:rPr>
              <a:t>tested on floor Materials And Walls</a:t>
            </a:r>
            <a:endParaRPr lang="en-US" b="1" dirty="0"/>
          </a:p>
        </p:txBody>
      </p:sp>
    </p:spTree>
    <p:extLst>
      <p:ext uri="{BB962C8B-B14F-4D97-AF65-F5344CB8AC3E}">
        <p14:creationId xmlns:p14="http://schemas.microsoft.com/office/powerpoint/2010/main" val="134078425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reeze.wav"/>
          </p:stSnd>
        </p:sndAc>
      </p:transition>
    </mc:Choice>
    <mc:Fallback xmlns="">
      <p:transition spd="slow" advTm="3000">
        <p:checker/>
        <p:sndAc>
          <p:stSnd>
            <p:snd r:embed="rId4" name="breeze.wav"/>
          </p:stSnd>
        </p:sndAc>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59344</TotalTime>
  <Words>1528</Words>
  <Application>Microsoft Office PowerPoint</Application>
  <PresentationFormat>Custom</PresentationFormat>
  <Paragraphs>217</Paragraphs>
  <Slides>24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Black</vt:lpstr>
      <vt:lpstr>Arial Rounded MT Bold</vt:lpstr>
      <vt:lpstr>Arial Unicode MS</vt:lpstr>
      <vt:lpstr>Berlin Sans FB Demi</vt:lpstr>
      <vt:lpstr>Bodoni MT Black</vt:lpstr>
      <vt:lpstr>Calibri</vt:lpstr>
      <vt:lpstr>Century Gothic</vt:lpstr>
      <vt:lpstr>Verdana</vt:lpstr>
      <vt:lpstr>Wingdings</vt:lpstr>
      <vt:lpstr>Wingdings 3</vt:lpstr>
      <vt:lpstr>Slice</vt:lpstr>
      <vt:lpstr>PowerPoint Presentation</vt:lpstr>
      <vt:lpstr>Who we are - What we do -</vt:lpstr>
      <vt:lpstr>PowerPoint Presentation</vt:lpstr>
      <vt:lpstr>                                          Steril  101       High  Performance Antimicrobial Coating</vt:lpstr>
      <vt:lpstr>                                       Steril  101        High performance Antimicrobial Coating</vt:lpstr>
      <vt:lpstr>        Product Data - uncured</vt:lpstr>
      <vt:lpstr>Performance Data - fully cured</vt:lpstr>
      <vt:lpstr>PowerPoint Presentation</vt:lpstr>
      <vt:lpstr>PowerPoint Presentation</vt:lpstr>
      <vt:lpstr> How do I use Steril 101</vt:lpstr>
      <vt:lpstr>Why Our Products Different Than Any Other Protective Coating</vt:lpstr>
      <vt:lpstr>PowerPoint Presentation</vt:lpstr>
      <vt:lpstr>Target Market</vt:lpstr>
      <vt:lpstr>                                   Cost Savings               Case Sample    :    Hospital Floor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CARE TECH LLC</dc:title>
  <dc:creator>jessw</dc:creator>
  <cp:lastModifiedBy>Jessie Widjaja</cp:lastModifiedBy>
  <cp:revision>265</cp:revision>
  <cp:lastPrinted>2016-10-24T02:18:23Z</cp:lastPrinted>
  <dcterms:created xsi:type="dcterms:W3CDTF">2016-08-04T22:27:50Z</dcterms:created>
  <dcterms:modified xsi:type="dcterms:W3CDTF">2020-01-05T18:59:39Z</dcterms:modified>
</cp:coreProperties>
</file>